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Lato"/>
      <p:regular r:id="rId23"/>
      <p:bold r:id="rId24"/>
      <p:italic r:id="rId25"/>
      <p:boldItalic r:id="rId26"/>
    </p:embeddedFont>
    <p:embeddedFont>
      <p:font typeface="Lato Hairline"/>
      <p:regular r:id="rId27"/>
      <p:bold r:id="rId28"/>
      <p:italic r:id="rId29"/>
      <p:boldItalic r:id="rId30"/>
    </p:embeddedFont>
    <p:embeddedFont>
      <p:font typeface="Lato Light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5" roundtripDataSignature="AMtx7migQlkHijYyWB8Fu0a1Totf10WM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Lato-bold.fntdata"/><Relationship Id="rId23" Type="http://schemas.openxmlformats.org/officeDocument/2006/relationships/font" Target="fonts/La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boldItalic.fntdata"/><Relationship Id="rId25" Type="http://schemas.openxmlformats.org/officeDocument/2006/relationships/font" Target="fonts/Lato-italic.fntdata"/><Relationship Id="rId28" Type="http://schemas.openxmlformats.org/officeDocument/2006/relationships/font" Target="fonts/LatoHairline-bold.fntdata"/><Relationship Id="rId27" Type="http://schemas.openxmlformats.org/officeDocument/2006/relationships/font" Target="fonts/LatoHairlin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Hairline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Light-regular.fntdata"/><Relationship Id="rId30" Type="http://schemas.openxmlformats.org/officeDocument/2006/relationships/font" Target="fonts/LatoHairline-boldItalic.fntdata"/><Relationship Id="rId11" Type="http://schemas.openxmlformats.org/officeDocument/2006/relationships/slide" Target="slides/slide6.xml"/><Relationship Id="rId33" Type="http://schemas.openxmlformats.org/officeDocument/2006/relationships/font" Target="fonts/LatoLight-italic.fntdata"/><Relationship Id="rId10" Type="http://schemas.openxmlformats.org/officeDocument/2006/relationships/slide" Target="slides/slide5.xml"/><Relationship Id="rId32" Type="http://schemas.openxmlformats.org/officeDocument/2006/relationships/font" Target="fonts/LatoLight-bold.fntdata"/><Relationship Id="rId13" Type="http://schemas.openxmlformats.org/officeDocument/2006/relationships/slide" Target="slides/slide8.xml"/><Relationship Id="rId35" Type="http://customschemas.google.com/relationships/presentationmetadata" Target="metadata"/><Relationship Id="rId12" Type="http://schemas.openxmlformats.org/officeDocument/2006/relationships/slide" Target="slides/slide7.xml"/><Relationship Id="rId34" Type="http://schemas.openxmlformats.org/officeDocument/2006/relationships/font" Target="fonts/LatoLight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1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10" name="Google Shape;10;p19"/>
          <p:cNvPicPr preferRelativeResize="0"/>
          <p:nvPr/>
        </p:nvPicPr>
        <p:blipFill rotWithShape="1">
          <a:blip r:embed="rId3">
            <a:alphaModFix/>
          </a:blip>
          <a:srcRect b="0" l="55210" r="0" t="0"/>
          <a:stretch/>
        </p:blipFill>
        <p:spPr>
          <a:xfrm>
            <a:off x="1" y="0"/>
            <a:ext cx="40956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9"/>
          <p:cNvSpPr txBox="1"/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49" name="Google Shape;4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8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51" name="Google Shape;51;p28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53" name="Google Shape;5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9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55" name="Google Shape;55;p29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circle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4.png" id="13" name="Google Shape;1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0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4.png" id="16" name="Google Shape;16;p21"/>
          <p:cNvPicPr preferRelativeResize="0"/>
          <p:nvPr/>
        </p:nvPicPr>
        <p:blipFill rotWithShape="1">
          <a:blip r:embed="rId3">
            <a:alphaModFix/>
          </a:blip>
          <a:srcRect b="0" l="0" r="49954" t="0"/>
          <a:stretch/>
        </p:blipFill>
        <p:spPr>
          <a:xfrm>
            <a:off x="4567925" y="0"/>
            <a:ext cx="4576075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1"/>
          <p:cNvSpPr/>
          <p:nvPr/>
        </p:nvSpPr>
        <p:spPr>
          <a:xfrm>
            <a:off x="0" y="-150"/>
            <a:ext cx="5300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1"/>
          <p:cNvSpPr txBox="1"/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21"/>
          <p:cNvSpPr txBox="1"/>
          <p:nvPr>
            <p:ph idx="1" type="subTitle"/>
          </p:nvPr>
        </p:nvSpPr>
        <p:spPr>
          <a:xfrm>
            <a:off x="685800" y="4135454"/>
            <a:ext cx="39147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4.png" id="21" name="Google Shape;2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2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2"/>
          <p:cNvSpPr txBox="1"/>
          <p:nvPr>
            <p:ph idx="1" type="body"/>
          </p:nvPr>
        </p:nvSpPr>
        <p:spPr>
          <a:xfrm>
            <a:off x="2483350" y="836125"/>
            <a:ext cx="4177200" cy="34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i="1" sz="2400">
                <a:solidFill>
                  <a:srgbClr val="FFFFFF"/>
                </a:solidFill>
              </a:defRPr>
            </a:lvl1pPr>
            <a:lvl2pPr indent="-3810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i="1" sz="2400">
                <a:solidFill>
                  <a:srgbClr val="FFFFFF"/>
                </a:solidFill>
              </a:defRPr>
            </a:lvl2pPr>
            <a:lvl3pPr indent="-3810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i="1" sz="2400">
                <a:solidFill>
                  <a:srgbClr val="FFFFFF"/>
                </a:solidFill>
              </a:defRPr>
            </a:lvl3pPr>
            <a:lvl4pPr indent="-3810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×"/>
              <a:defRPr i="1" sz="2400">
                <a:solidFill>
                  <a:srgbClr val="FFFFFF"/>
                </a:solidFill>
              </a:defRPr>
            </a:lvl4pPr>
            <a:lvl5pPr indent="-3810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i="1" sz="2400">
                <a:solidFill>
                  <a:srgbClr val="FFFFFF"/>
                </a:solidFill>
              </a:defRPr>
            </a:lvl5pPr>
            <a:lvl6pPr indent="-381000" lvl="5" marL="2743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i="1" sz="2400">
                <a:solidFill>
                  <a:srgbClr val="FFFFFF"/>
                </a:solidFill>
              </a:defRPr>
            </a:lvl6pPr>
            <a:lvl7pPr indent="-381000" lvl="6" marL="3200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i="1" sz="2400">
                <a:solidFill>
                  <a:srgbClr val="FFFFFF"/>
                </a:solidFill>
              </a:defRPr>
            </a:lvl7pPr>
            <a:lvl8pPr indent="-381000" lvl="7" marL="3657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i="1" sz="2400">
                <a:solidFill>
                  <a:srgbClr val="FFFFFF"/>
                </a:solidFill>
              </a:defRPr>
            </a:lvl8pPr>
            <a:lvl9pPr indent="-3810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i="1"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3" name="Google Shape;23;p22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25" name="Google Shape;2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3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/>
        </p:txBody>
      </p:sp>
      <p:sp>
        <p:nvSpPr>
          <p:cNvPr id="27" name="Google Shape;27;p23"/>
          <p:cNvSpPr txBox="1"/>
          <p:nvPr>
            <p:ph idx="1" type="body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×"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2pPr>
            <a:lvl3pPr indent="-3429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3pPr>
            <a:lvl4pPr indent="-3429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4pPr>
            <a:lvl5pPr indent="-3429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8" name="Google Shape;28;p23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30" name="Google Shape;3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4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" type="body"/>
          </p:nvPr>
        </p:nvSpPr>
        <p:spPr>
          <a:xfrm>
            <a:off x="489775" y="2312475"/>
            <a:ext cx="1831500" cy="26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×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24"/>
          <p:cNvSpPr txBox="1"/>
          <p:nvPr>
            <p:ph idx="2" type="body"/>
          </p:nvPr>
        </p:nvSpPr>
        <p:spPr>
          <a:xfrm>
            <a:off x="2415136" y="2312475"/>
            <a:ext cx="1831500" cy="26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×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24"/>
          <p:cNvSpPr txBox="1"/>
          <p:nvPr>
            <p:ph idx="3" type="body"/>
          </p:nvPr>
        </p:nvSpPr>
        <p:spPr>
          <a:xfrm>
            <a:off x="4340497" y="2312475"/>
            <a:ext cx="1831500" cy="26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Char char="×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×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24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rectangle">
  <p:cSld name="BLANK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3.png" id="37" name="Google Shape;3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5"/>
          <p:cNvSpPr txBox="1"/>
          <p:nvPr>
            <p:ph idx="12" type="sldNum"/>
          </p:nvPr>
        </p:nvSpPr>
        <p:spPr>
          <a:xfrm>
            <a:off x="4297650" y="444797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99999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99999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99999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99999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99999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99999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99999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99999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99999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half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paint_transparent1.png" id="41" name="Google Shape;41;p26"/>
          <p:cNvPicPr preferRelativeResize="0"/>
          <p:nvPr/>
        </p:nvPicPr>
        <p:blipFill rotWithShape="1">
          <a:blip r:embed="rId3">
            <a:alphaModFix/>
          </a:blip>
          <a:srcRect b="0" l="27161" r="0" t="0"/>
          <a:stretch/>
        </p:blipFill>
        <p:spPr>
          <a:xfrm>
            <a:off x="0" y="0"/>
            <a:ext cx="666055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int_transparent1.png" id="43" name="Google Shape;4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7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/>
        </p:txBody>
      </p:sp>
      <p:sp>
        <p:nvSpPr>
          <p:cNvPr id="45" name="Google Shape;45;p27"/>
          <p:cNvSpPr txBox="1"/>
          <p:nvPr>
            <p:ph idx="1" type="body"/>
          </p:nvPr>
        </p:nvSpPr>
        <p:spPr>
          <a:xfrm>
            <a:off x="457200" y="2211825"/>
            <a:ext cx="2675100" cy="26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×"/>
              <a:defRPr sz="1600"/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6" name="Google Shape;46;p27"/>
          <p:cNvSpPr txBox="1"/>
          <p:nvPr>
            <p:ph idx="2" type="body"/>
          </p:nvPr>
        </p:nvSpPr>
        <p:spPr>
          <a:xfrm>
            <a:off x="3293406" y="2211825"/>
            <a:ext cx="2675100" cy="26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×"/>
              <a:defRPr sz="1600"/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×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7" name="Google Shape;47;p2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CCCCC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b="0" i="0" sz="4800" u="none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×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●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○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Char char="■"/>
              <a:defRPr b="0" i="0" sz="18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Relationship Id="rId5" Type="http://schemas.openxmlformats.org/officeDocument/2006/relationships/hyperlink" Target="http://graphicburger.com/?s=watercolor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"/>
          <p:cNvSpPr txBox="1"/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b="1" i="0" lang="en-GB" sz="5000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ARACNE</a:t>
            </a:r>
            <a:r>
              <a:rPr b="1" i="0" lang="en-GB" sz="5000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b="0" i="0" lang="en-GB" sz="5000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MODEL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5" name="Google Shape;145;p10"/>
          <p:cNvSpPr txBox="1"/>
          <p:nvPr>
            <p:ph idx="4294967295" type="ctrTitle"/>
          </p:nvPr>
        </p:nvSpPr>
        <p:spPr>
          <a:xfrm>
            <a:off x="4686775" y="2202950"/>
            <a:ext cx="43425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1" i="0" lang="en-GB" sz="32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The 7 characteristics</a:t>
            </a:r>
            <a:br>
              <a:rPr b="1" i="0" lang="en-GB" sz="32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b="1" i="0" lang="en-GB" sz="32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of the ARACNE </a:t>
            </a:r>
            <a:br>
              <a:rPr b="1" i="0" lang="en-GB" sz="32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b="1" i="0" lang="en-GB" sz="32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model</a:t>
            </a:r>
            <a:endParaRPr/>
          </a:p>
        </p:txBody>
      </p:sp>
      <p:sp>
        <p:nvSpPr>
          <p:cNvPr id="146" name="Google Shape;146;p10"/>
          <p:cNvSpPr txBox="1"/>
          <p:nvPr>
            <p:ph idx="4294967295" type="title"/>
          </p:nvPr>
        </p:nvSpPr>
        <p:spPr>
          <a:xfrm>
            <a:off x="443150" y="872550"/>
            <a:ext cx="32508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30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Simultaneously develops professional training, empowerment and group self-employment</a:t>
            </a:r>
            <a:endParaRPr/>
          </a:p>
        </p:txBody>
      </p:sp>
      <p:sp>
        <p:nvSpPr>
          <p:cNvPr id="147" name="Google Shape;147;p10"/>
          <p:cNvSpPr txBox="1"/>
          <p:nvPr>
            <p:ph idx="4294967295" type="title"/>
          </p:nvPr>
        </p:nvSpPr>
        <p:spPr>
          <a:xfrm>
            <a:off x="214550" y="1786950"/>
            <a:ext cx="32508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96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1</a:t>
            </a:r>
            <a:endParaRPr/>
          </a:p>
        </p:txBody>
      </p:sp>
      <p:sp>
        <p:nvSpPr>
          <p:cNvPr id="148" name="Google Shape;148;p10"/>
          <p:cNvSpPr txBox="1"/>
          <p:nvPr>
            <p:ph idx="4294967295" type="title"/>
          </p:nvPr>
        </p:nvSpPr>
        <p:spPr>
          <a:xfrm>
            <a:off x="443150" y="872550"/>
            <a:ext cx="3250800" cy="3398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30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Incorporates three levels of progressive learning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49" name="Google Shape;149;p10"/>
          <p:cNvSpPr txBox="1"/>
          <p:nvPr>
            <p:ph idx="4294967295" type="title"/>
          </p:nvPr>
        </p:nvSpPr>
        <p:spPr>
          <a:xfrm>
            <a:off x="2501625" y="3716225"/>
            <a:ext cx="1116000" cy="142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96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2</a:t>
            </a:r>
            <a:endParaRPr/>
          </a:p>
        </p:txBody>
      </p:sp>
      <p:sp>
        <p:nvSpPr>
          <p:cNvPr id="150" name="Google Shape;150;p10"/>
          <p:cNvSpPr txBox="1"/>
          <p:nvPr>
            <p:ph idx="4294967295" type="title"/>
          </p:nvPr>
        </p:nvSpPr>
        <p:spPr>
          <a:xfrm>
            <a:off x="443150" y="796350"/>
            <a:ext cx="3250800" cy="3398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30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Has a predefined competencies map in regard to learning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1" name="Google Shape;151;p10"/>
          <p:cNvSpPr txBox="1"/>
          <p:nvPr>
            <p:ph idx="4294967295" type="title"/>
          </p:nvPr>
        </p:nvSpPr>
        <p:spPr>
          <a:xfrm>
            <a:off x="2501625" y="3640025"/>
            <a:ext cx="1116000" cy="142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96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3</a:t>
            </a:r>
            <a:endParaRPr/>
          </a:p>
        </p:txBody>
      </p:sp>
      <p:sp>
        <p:nvSpPr>
          <p:cNvPr id="152" name="Google Shape;152;p10"/>
          <p:cNvSpPr txBox="1"/>
          <p:nvPr>
            <p:ph idx="4294967295" type="title"/>
          </p:nvPr>
        </p:nvSpPr>
        <p:spPr>
          <a:xfrm>
            <a:off x="443150" y="796350"/>
            <a:ext cx="3250800" cy="387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30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Has designed a set of training activities - not complete - which covers the previously predefined competencies</a:t>
            </a:r>
            <a:endParaRPr/>
          </a:p>
        </p:txBody>
      </p:sp>
      <p:sp>
        <p:nvSpPr>
          <p:cNvPr id="153" name="Google Shape;153;p10"/>
          <p:cNvSpPr txBox="1"/>
          <p:nvPr>
            <p:ph idx="4294967295" type="title"/>
          </p:nvPr>
        </p:nvSpPr>
        <p:spPr>
          <a:xfrm>
            <a:off x="2614075" y="3640025"/>
            <a:ext cx="1003500" cy="142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96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4</a:t>
            </a:r>
            <a:endParaRPr/>
          </a:p>
        </p:txBody>
      </p:sp>
      <p:sp>
        <p:nvSpPr>
          <p:cNvPr id="154" name="Google Shape;154;p10"/>
          <p:cNvSpPr txBox="1"/>
          <p:nvPr>
            <p:ph idx="4294967295" type="title"/>
          </p:nvPr>
        </p:nvSpPr>
        <p:spPr>
          <a:xfrm>
            <a:off x="443150" y="449000"/>
            <a:ext cx="3250800" cy="419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30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Develops three specific training pathways and one integrated pathway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5" name="Google Shape;155;p10"/>
          <p:cNvSpPr txBox="1"/>
          <p:nvPr>
            <p:ph idx="4294967295" type="title"/>
          </p:nvPr>
        </p:nvSpPr>
        <p:spPr>
          <a:xfrm>
            <a:off x="2614075" y="3524200"/>
            <a:ext cx="1003500" cy="1538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96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5</a:t>
            </a:r>
            <a:endParaRPr/>
          </a:p>
        </p:txBody>
      </p:sp>
      <p:sp>
        <p:nvSpPr>
          <p:cNvPr id="156" name="Google Shape;156;p10"/>
          <p:cNvSpPr txBox="1"/>
          <p:nvPr>
            <p:ph idx="4294967295" type="title"/>
          </p:nvPr>
        </p:nvSpPr>
        <p:spPr>
          <a:xfrm>
            <a:off x="366950" y="372800"/>
            <a:ext cx="3250800" cy="419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30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The basic unit for service is the training activity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30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7" name="Google Shape;157;p10"/>
          <p:cNvSpPr txBox="1"/>
          <p:nvPr>
            <p:ph idx="4294967295" type="title"/>
          </p:nvPr>
        </p:nvSpPr>
        <p:spPr>
          <a:xfrm>
            <a:off x="2537875" y="3448000"/>
            <a:ext cx="1003500" cy="1538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96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6</a:t>
            </a:r>
            <a:endParaRPr/>
          </a:p>
        </p:txBody>
      </p:sp>
      <p:sp>
        <p:nvSpPr>
          <p:cNvPr id="158" name="Google Shape;158;p10"/>
          <p:cNvSpPr txBox="1"/>
          <p:nvPr>
            <p:ph idx="4294967295" type="title"/>
          </p:nvPr>
        </p:nvSpPr>
        <p:spPr>
          <a:xfrm>
            <a:off x="366950" y="411510"/>
            <a:ext cx="3250800" cy="41540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8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8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8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8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8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28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All services should be designed in accordance with a series of methodological criteria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8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800"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800"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59" name="Google Shape;159;p10"/>
          <p:cNvSpPr txBox="1"/>
          <p:nvPr>
            <p:ph idx="4294967295" type="title"/>
          </p:nvPr>
        </p:nvSpPr>
        <p:spPr>
          <a:xfrm>
            <a:off x="2537875" y="3448000"/>
            <a:ext cx="1003500" cy="1538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9600" cap="none" strike="noStrike">
                <a:solidFill>
                  <a:srgbClr val="434343"/>
                </a:solidFill>
                <a:latin typeface="Lato Light"/>
                <a:ea typeface="Lato Light"/>
                <a:cs typeface="Lato Light"/>
                <a:sym typeface="Lato Light"/>
              </a:rPr>
              <a:t>7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"/>
          <p:cNvSpPr txBox="1"/>
          <p:nvPr>
            <p:ph type="title"/>
          </p:nvPr>
        </p:nvSpPr>
        <p:spPr>
          <a:xfrm>
            <a:off x="280625" y="276925"/>
            <a:ext cx="6669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4800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3 levels of learning</a:t>
            </a:r>
            <a:endParaRPr/>
          </a:p>
        </p:txBody>
      </p:sp>
      <p:sp>
        <p:nvSpPr>
          <p:cNvPr id="165" name="Google Shape;165;p11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6" name="Google Shape;16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12" y="987574"/>
            <a:ext cx="6075280" cy="387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2"/>
          <p:cNvSpPr txBox="1"/>
          <p:nvPr>
            <p:ph idx="12" type="sldNum"/>
          </p:nvPr>
        </p:nvSpPr>
        <p:spPr>
          <a:xfrm>
            <a:off x="4297650" y="444797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>
                <a:solidFill>
                  <a:srgbClr val="999999"/>
                </a:solidFill>
              </a:rPr>
              <a:t>‹#›</a:t>
            </a:fld>
            <a:endParaRPr>
              <a:solidFill>
                <a:srgbClr val="999999"/>
              </a:solidFill>
            </a:endParaRPr>
          </a:p>
        </p:txBody>
      </p:sp>
      <p:sp>
        <p:nvSpPr>
          <p:cNvPr id="172" name="Google Shape;172;p12"/>
          <p:cNvSpPr txBox="1"/>
          <p:nvPr>
            <p:ph idx="4294967295" type="ctrTitle"/>
          </p:nvPr>
        </p:nvSpPr>
        <p:spPr>
          <a:xfrm>
            <a:off x="788250" y="1355100"/>
            <a:ext cx="7567500" cy="243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1" i="0" lang="en-GB" sz="36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Any service should combine the development of competencies at each learning level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oogle Shape;177;p13"/>
          <p:cNvGrpSpPr/>
          <p:nvPr/>
        </p:nvGrpSpPr>
        <p:grpSpPr>
          <a:xfrm>
            <a:off x="430109" y="1335869"/>
            <a:ext cx="5632084" cy="3501094"/>
            <a:chOff x="430100" y="1770750"/>
            <a:chExt cx="5265599" cy="3066025"/>
          </a:xfrm>
        </p:grpSpPr>
        <p:pic>
          <p:nvPicPr>
            <p:cNvPr id="178" name="Google Shape;178;p13"/>
            <p:cNvPicPr preferRelativeResize="0"/>
            <p:nvPr/>
          </p:nvPicPr>
          <p:blipFill rotWithShape="1">
            <a:blip r:embed="rId3">
              <a:alphaModFix/>
            </a:blip>
            <a:srcRect b="12553" l="26872" r="23122" t="35660"/>
            <a:stretch/>
          </p:blipFill>
          <p:spPr>
            <a:xfrm>
              <a:off x="430100" y="1770750"/>
              <a:ext cx="5265599" cy="3066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13"/>
            <p:cNvSpPr/>
            <p:nvPr/>
          </p:nvSpPr>
          <p:spPr>
            <a:xfrm>
              <a:off x="4470050" y="1783000"/>
              <a:ext cx="1114500" cy="2832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p13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1" name="Google Shape;181;p13"/>
          <p:cNvSpPr txBox="1"/>
          <p:nvPr>
            <p:ph idx="4294967295" type="title"/>
          </p:nvPr>
        </p:nvSpPr>
        <p:spPr>
          <a:xfrm>
            <a:off x="356850" y="28950"/>
            <a:ext cx="6204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4800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Map of the model</a:t>
            </a:r>
            <a:endParaRPr/>
          </a:p>
        </p:txBody>
      </p:sp>
      <p:sp>
        <p:nvSpPr>
          <p:cNvPr id="182" name="Google Shape;182;p13"/>
          <p:cNvSpPr txBox="1"/>
          <p:nvPr/>
        </p:nvSpPr>
        <p:spPr>
          <a:xfrm>
            <a:off x="-28650" y="2446650"/>
            <a:ext cx="9813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Activity</a:t>
            </a:r>
            <a:endParaRPr/>
          </a:p>
        </p:txBody>
      </p:sp>
      <p:cxnSp>
        <p:nvCxnSpPr>
          <p:cNvPr id="183" name="Google Shape;183;p13"/>
          <p:cNvCxnSpPr>
            <a:stCxn id="182" idx="0"/>
          </p:cNvCxnSpPr>
          <p:nvPr/>
        </p:nvCxnSpPr>
        <p:spPr>
          <a:xfrm flipH="1" rot="10800000">
            <a:off x="462000" y="2101350"/>
            <a:ext cx="456600" cy="3453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4" name="Google Shape;184;p13"/>
          <p:cNvSpPr txBox="1"/>
          <p:nvPr/>
        </p:nvSpPr>
        <p:spPr>
          <a:xfrm>
            <a:off x="6043025" y="29050"/>
            <a:ext cx="954000" cy="7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Training activity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Levels 2-3</a:t>
            </a:r>
            <a:endParaRPr/>
          </a:p>
        </p:txBody>
      </p:sp>
      <p:cxnSp>
        <p:nvCxnSpPr>
          <p:cNvPr id="185" name="Google Shape;185;p13"/>
          <p:cNvCxnSpPr>
            <a:stCxn id="184" idx="2"/>
          </p:cNvCxnSpPr>
          <p:nvPr/>
        </p:nvCxnSpPr>
        <p:spPr>
          <a:xfrm flipH="1">
            <a:off x="4947725" y="809950"/>
            <a:ext cx="1572300" cy="14628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6" name="Google Shape;186;p13"/>
          <p:cNvSpPr txBox="1"/>
          <p:nvPr/>
        </p:nvSpPr>
        <p:spPr>
          <a:xfrm>
            <a:off x="1585600" y="4713950"/>
            <a:ext cx="27285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Integrated pathway Levels 1-3</a:t>
            </a:r>
            <a:endParaRPr/>
          </a:p>
        </p:txBody>
      </p:sp>
      <p:cxnSp>
        <p:nvCxnSpPr>
          <p:cNvPr id="187" name="Google Shape;187;p13"/>
          <p:cNvCxnSpPr>
            <a:stCxn id="186" idx="0"/>
          </p:cNvCxnSpPr>
          <p:nvPr/>
        </p:nvCxnSpPr>
        <p:spPr>
          <a:xfrm rot="10800000">
            <a:off x="2547250" y="3546650"/>
            <a:ext cx="402600" cy="11673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8" name="Google Shape;188;p13"/>
          <p:cNvCxnSpPr>
            <a:stCxn id="186" idx="0"/>
          </p:cNvCxnSpPr>
          <p:nvPr/>
        </p:nvCxnSpPr>
        <p:spPr>
          <a:xfrm flipH="1" rot="10800000">
            <a:off x="2949850" y="2505650"/>
            <a:ext cx="981300" cy="22083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2106500" y="1329875"/>
            <a:ext cx="36600" cy="31473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0" name="Google Shape;190;p13"/>
          <p:cNvSpPr txBox="1"/>
          <p:nvPr/>
        </p:nvSpPr>
        <p:spPr>
          <a:xfrm>
            <a:off x="5204825" y="1925875"/>
            <a:ext cx="1935000" cy="1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Professional function</a:t>
            </a:r>
            <a:endParaRPr/>
          </a:p>
        </p:txBody>
      </p:sp>
      <p:sp>
        <p:nvSpPr>
          <p:cNvPr id="191" name="Google Shape;191;p13"/>
          <p:cNvSpPr txBox="1"/>
          <p:nvPr/>
        </p:nvSpPr>
        <p:spPr>
          <a:xfrm>
            <a:off x="5259250" y="2965450"/>
            <a:ext cx="1935000" cy="1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Self-employment</a:t>
            </a:r>
            <a:endParaRPr/>
          </a:p>
        </p:txBody>
      </p:sp>
      <p:sp>
        <p:nvSpPr>
          <p:cNvPr id="192" name="Google Shape;192;p13"/>
          <p:cNvSpPr txBox="1"/>
          <p:nvPr/>
        </p:nvSpPr>
        <p:spPr>
          <a:xfrm>
            <a:off x="5102075" y="4001600"/>
            <a:ext cx="1935000" cy="1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Empowerment</a:t>
            </a:r>
            <a:endParaRPr/>
          </a:p>
        </p:txBody>
      </p:sp>
      <p:sp>
        <p:nvSpPr>
          <p:cNvPr id="193" name="Google Shape;193;p13"/>
          <p:cNvSpPr/>
          <p:nvPr/>
        </p:nvSpPr>
        <p:spPr>
          <a:xfrm>
            <a:off x="6856799" y="419015"/>
            <a:ext cx="1852403" cy="1430978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3"/>
          <p:cNvSpPr txBox="1"/>
          <p:nvPr/>
        </p:nvSpPr>
        <p:spPr>
          <a:xfrm>
            <a:off x="306275" y="819625"/>
            <a:ext cx="18525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Learning level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cxnSp>
        <p:nvCxnSpPr>
          <p:cNvPr id="195" name="Google Shape;195;p13"/>
          <p:cNvCxnSpPr/>
          <p:nvPr/>
        </p:nvCxnSpPr>
        <p:spPr>
          <a:xfrm>
            <a:off x="4621100" y="1329875"/>
            <a:ext cx="36600" cy="3147300"/>
          </a:xfrm>
          <a:prstGeom prst="straightConnector1">
            <a:avLst/>
          </a:prstGeom>
          <a:noFill/>
          <a:ln cap="flat" cmpd="sng" w="381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6" name="Google Shape;196;p13"/>
          <p:cNvSpPr txBox="1"/>
          <p:nvPr/>
        </p:nvSpPr>
        <p:spPr>
          <a:xfrm>
            <a:off x="2415900" y="810150"/>
            <a:ext cx="18525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Learning level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7" name="Google Shape;197;p13"/>
          <p:cNvSpPr txBox="1"/>
          <p:nvPr/>
        </p:nvSpPr>
        <p:spPr>
          <a:xfrm>
            <a:off x="4547850" y="803400"/>
            <a:ext cx="18525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FF"/>
                </a:solidFill>
                <a:latin typeface="Lato Light"/>
                <a:ea typeface="Lato Light"/>
                <a:cs typeface="Lato Light"/>
                <a:sym typeface="Lato Light"/>
              </a:rPr>
              <a:t>Learning level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98" name="Google Shape;198;p13"/>
          <p:cNvSpPr/>
          <p:nvPr/>
        </p:nvSpPr>
        <p:spPr>
          <a:xfrm rot="5400000">
            <a:off x="2850200" y="2334775"/>
            <a:ext cx="264000" cy="47691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3"/>
          <p:cNvSpPr/>
          <p:nvPr/>
        </p:nvSpPr>
        <p:spPr>
          <a:xfrm rot="5400000">
            <a:off x="1069800" y="440150"/>
            <a:ext cx="201300" cy="16272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3"/>
          <p:cNvSpPr/>
          <p:nvPr/>
        </p:nvSpPr>
        <p:spPr>
          <a:xfrm rot="5400000">
            <a:off x="3277600" y="137450"/>
            <a:ext cx="201300" cy="22326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3"/>
          <p:cNvSpPr/>
          <p:nvPr/>
        </p:nvSpPr>
        <p:spPr>
          <a:xfrm rot="5400000">
            <a:off x="5413200" y="440150"/>
            <a:ext cx="201300" cy="16272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7" name="Google Shape;207;p14"/>
          <p:cNvSpPr txBox="1"/>
          <p:nvPr/>
        </p:nvSpPr>
        <p:spPr>
          <a:xfrm>
            <a:off x="704575" y="1212900"/>
            <a:ext cx="2872800" cy="1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ARACNE+ Training (C1)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 Light"/>
              <a:buChar char="★"/>
            </a:pPr>
            <a:r>
              <a:rPr b="0" i="0" lang="en-GB" sz="1800" u="none" cap="none" strike="noStrik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Train the Trainers ARACNE</a:t>
            </a:r>
            <a:endParaRPr/>
          </a:p>
        </p:txBody>
      </p:sp>
      <p:sp>
        <p:nvSpPr>
          <p:cNvPr id="208" name="Google Shape;208;p14"/>
          <p:cNvSpPr/>
          <p:nvPr/>
        </p:nvSpPr>
        <p:spPr>
          <a:xfrm rot="5402491">
            <a:off x="1875400" y="2473800"/>
            <a:ext cx="414000" cy="276300"/>
          </a:xfrm>
          <a:prstGeom prst="chevron">
            <a:avLst>
              <a:gd fmla="val 50000" name="adj"/>
            </a:avLst>
          </a:prstGeom>
          <a:solidFill>
            <a:srgbClr val="6FA8DC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4"/>
          <p:cNvSpPr txBox="1"/>
          <p:nvPr/>
        </p:nvSpPr>
        <p:spPr>
          <a:xfrm>
            <a:off x="346225" y="2814525"/>
            <a:ext cx="3589500" cy="1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Test model ARACNE+ (O2)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 Light"/>
              <a:buChar char="★"/>
            </a:pPr>
            <a:r>
              <a:rPr b="0" i="0" lang="en-GB" sz="1800" u="none" cap="none" strike="noStrik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Pilot test: end users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Lato Light"/>
              <a:buChar char="★"/>
            </a:pPr>
            <a:r>
              <a:rPr b="0" i="0" lang="en-GB" sz="1800" u="none" cap="none" strike="noStrik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Given by: ARACNE trainers</a:t>
            </a:r>
            <a:endParaRPr/>
          </a:p>
        </p:txBody>
      </p:sp>
      <p:sp>
        <p:nvSpPr>
          <p:cNvPr id="210" name="Google Shape;210;p14"/>
          <p:cNvSpPr txBox="1"/>
          <p:nvPr>
            <p:ph idx="4294967295" type="body"/>
          </p:nvPr>
        </p:nvSpPr>
        <p:spPr>
          <a:xfrm>
            <a:off x="5889250" y="444300"/>
            <a:ext cx="2738700" cy="425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0" i="0" lang="en-GB" sz="4800" cap="none" strike="noStrike">
                <a:solidFill>
                  <a:srgbClr val="FFFFFF"/>
                </a:solidFill>
                <a:latin typeface="Lato Hairline"/>
                <a:ea typeface="Lato Hairline"/>
                <a:cs typeface="Lato Hairline"/>
                <a:sym typeface="Lato Hairline"/>
              </a:rPr>
              <a:t>Road map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0" i="0" lang="en-GB" sz="3000" cap="none" strike="noStrike">
                <a:solidFill>
                  <a:srgbClr val="FFFFFF"/>
                </a:solidFill>
                <a:latin typeface="Lato Hairline"/>
                <a:ea typeface="Lato Hairline"/>
                <a:cs typeface="Lato Hairline"/>
                <a:sym typeface="Lato Hairline"/>
              </a:rPr>
              <a:t>Train the Trainers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6" name="Google Shape;216;p15"/>
          <p:cNvSpPr txBox="1"/>
          <p:nvPr>
            <p:ph type="title"/>
          </p:nvPr>
        </p:nvSpPr>
        <p:spPr>
          <a:xfrm>
            <a:off x="407000" y="270075"/>
            <a:ext cx="5928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4800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Applying the model</a:t>
            </a:r>
            <a:endParaRPr/>
          </a:p>
        </p:txBody>
      </p:sp>
      <p:sp>
        <p:nvSpPr>
          <p:cNvPr id="217" name="Google Shape;217;p15"/>
          <p:cNvSpPr/>
          <p:nvPr/>
        </p:nvSpPr>
        <p:spPr>
          <a:xfrm>
            <a:off x="2194546" y="1392372"/>
            <a:ext cx="2033700" cy="2033700"/>
          </a:xfrm>
          <a:prstGeom prst="ellipse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Adapted competencies map</a:t>
            </a:r>
            <a:endParaRPr/>
          </a:p>
        </p:txBody>
      </p:sp>
      <p:sp>
        <p:nvSpPr>
          <p:cNvPr id="218" name="Google Shape;218;p15"/>
          <p:cNvSpPr/>
          <p:nvPr/>
        </p:nvSpPr>
        <p:spPr>
          <a:xfrm>
            <a:off x="457200" y="1392372"/>
            <a:ext cx="2033700" cy="2033700"/>
          </a:xfrm>
          <a:prstGeom prst="ellipse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Initial student evaluation</a:t>
            </a:r>
            <a:endParaRPr/>
          </a:p>
        </p:txBody>
      </p:sp>
      <p:sp>
        <p:nvSpPr>
          <p:cNvPr id="219" name="Google Shape;219;p15"/>
          <p:cNvSpPr/>
          <p:nvPr/>
        </p:nvSpPr>
        <p:spPr>
          <a:xfrm>
            <a:off x="3931892" y="1392372"/>
            <a:ext cx="2033700" cy="2033700"/>
          </a:xfrm>
          <a:prstGeom prst="ellipse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Evaluation criteria</a:t>
            </a:r>
            <a:endParaRPr/>
          </a:p>
        </p:txBody>
      </p:sp>
      <p:sp>
        <p:nvSpPr>
          <p:cNvPr id="220" name="Google Shape;220;p15"/>
          <p:cNvSpPr/>
          <p:nvPr/>
        </p:nvSpPr>
        <p:spPr>
          <a:xfrm>
            <a:off x="1295400" y="2840172"/>
            <a:ext cx="2033700" cy="2033700"/>
          </a:xfrm>
          <a:prstGeom prst="ellipse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Training activities</a:t>
            </a:r>
            <a:endParaRPr/>
          </a:p>
        </p:txBody>
      </p:sp>
      <p:sp>
        <p:nvSpPr>
          <p:cNvPr id="221" name="Google Shape;221;p15"/>
          <p:cNvSpPr/>
          <p:nvPr/>
        </p:nvSpPr>
        <p:spPr>
          <a:xfrm>
            <a:off x="3093692" y="2840172"/>
            <a:ext cx="2033700" cy="2033700"/>
          </a:xfrm>
          <a:prstGeom prst="ellipse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Evaluation of progress and impact</a:t>
            </a:r>
            <a:endParaRPr/>
          </a:p>
        </p:txBody>
      </p:sp>
      <p:sp>
        <p:nvSpPr>
          <p:cNvPr id="222" name="Google Shape;222;p15"/>
          <p:cNvSpPr/>
          <p:nvPr/>
        </p:nvSpPr>
        <p:spPr>
          <a:xfrm>
            <a:off x="6452674" y="270078"/>
            <a:ext cx="1852403" cy="1430978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5"/>
          <p:cNvSpPr/>
          <p:nvPr/>
        </p:nvSpPr>
        <p:spPr>
          <a:xfrm>
            <a:off x="7270448" y="643966"/>
            <a:ext cx="1553549" cy="1515903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674E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6"/>
          <p:cNvSpPr txBox="1"/>
          <p:nvPr>
            <p:ph idx="4294967295" type="ctrTitle"/>
          </p:nvPr>
        </p:nvSpPr>
        <p:spPr>
          <a:xfrm>
            <a:off x="2140050" y="1482475"/>
            <a:ext cx="4863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0" i="0" lang="en-GB" sz="6000" u="none" cap="none" strike="noStrike">
                <a:solidFill>
                  <a:srgbClr val="FFFFFF"/>
                </a:solidFill>
                <a:latin typeface="Lato Hairline"/>
                <a:ea typeface="Lato Hairline"/>
                <a:cs typeface="Lato Hairline"/>
                <a:sym typeface="Lato Hairline"/>
              </a:rPr>
              <a:t>Thank you!</a:t>
            </a:r>
            <a:endParaRPr/>
          </a:p>
        </p:txBody>
      </p:sp>
      <p:sp>
        <p:nvSpPr>
          <p:cNvPr id="229" name="Google Shape;229;p16"/>
          <p:cNvSpPr txBox="1"/>
          <p:nvPr>
            <p:ph idx="4294967295" type="subTitle"/>
          </p:nvPr>
        </p:nvSpPr>
        <p:spPr>
          <a:xfrm>
            <a:off x="2140050" y="2682030"/>
            <a:ext cx="48639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0" i="0" lang="en-GB" sz="36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Any questions?</a:t>
            </a:r>
            <a:endParaRPr/>
          </a:p>
        </p:txBody>
      </p:sp>
      <p:sp>
        <p:nvSpPr>
          <p:cNvPr id="230" name="Google Shape;230;p16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7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4800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Credits</a:t>
            </a:r>
            <a:endParaRPr/>
          </a:p>
        </p:txBody>
      </p:sp>
      <p:sp>
        <p:nvSpPr>
          <p:cNvPr id="236" name="Google Shape;236;p17"/>
          <p:cNvSpPr txBox="1"/>
          <p:nvPr>
            <p:ph idx="1" type="body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×"/>
            </a:pPr>
            <a:r>
              <a:rPr b="0" i="0" lang="en-GB" sz="1800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Presentation template by </a:t>
            </a:r>
            <a:r>
              <a:rPr b="0" i="0" lang="en-GB" sz="1800" u="sng" cap="none" strike="noStrike">
                <a:solidFill>
                  <a:srgbClr val="3D85C6"/>
                </a:solidFill>
                <a:latin typeface="Lato Light"/>
                <a:ea typeface="Lato Light"/>
                <a:cs typeface="Lato Light"/>
                <a:sym typeface="Lato Light"/>
                <a:hlinkClick r:id="rId3"/>
              </a:rPr>
              <a:t>SlidesCarnival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×"/>
            </a:pPr>
            <a:r>
              <a:rPr b="0" i="0" lang="en-GB" sz="1800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Photographs by </a:t>
            </a:r>
            <a:r>
              <a:rPr b="0" i="0" lang="en-GB" sz="1800" u="sng" cap="none" strike="noStrike">
                <a:solidFill>
                  <a:srgbClr val="3D85C6"/>
                </a:solidFill>
                <a:latin typeface="Lato Light"/>
                <a:ea typeface="Lato Light"/>
                <a:cs typeface="Lato Light"/>
                <a:sym typeface="Lato Light"/>
                <a:hlinkClick r:id="rId4"/>
              </a:rPr>
              <a:t>Unsplash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×"/>
            </a:pPr>
            <a:r>
              <a:rPr b="0" i="0" lang="en-GB" sz="1800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Watercolour textures by </a:t>
            </a:r>
            <a:r>
              <a:rPr b="0" i="0" lang="en-GB" sz="1800" u="sng" cap="none" strike="noStrike">
                <a:solidFill>
                  <a:srgbClr val="3D85C6"/>
                </a:solidFill>
                <a:latin typeface="Lato Light"/>
                <a:ea typeface="Lato Light"/>
                <a:cs typeface="Lato Light"/>
                <a:sym typeface="Lato Light"/>
                <a:hlinkClick r:id="rId5"/>
              </a:rPr>
              <a:t>GraphicBurguer</a:t>
            </a:r>
            <a:endParaRPr/>
          </a:p>
        </p:txBody>
      </p:sp>
      <p:sp>
        <p:nvSpPr>
          <p:cNvPr id="237" name="Google Shape;237;p17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"/>
          <p:cNvSpPr txBox="1"/>
          <p:nvPr>
            <p:ph idx="4294967295" type="ctrTitle"/>
          </p:nvPr>
        </p:nvSpPr>
        <p:spPr>
          <a:xfrm>
            <a:off x="1275150" y="2337625"/>
            <a:ext cx="6593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1" i="0" lang="en-GB" sz="60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ARACNE</a:t>
            </a:r>
            <a:endParaRPr/>
          </a:p>
        </p:txBody>
      </p:sp>
      <p:sp>
        <p:nvSpPr>
          <p:cNvPr id="66" name="Google Shape;66;p2"/>
          <p:cNvSpPr txBox="1"/>
          <p:nvPr>
            <p:ph idx="4294967295" type="subTitle"/>
          </p:nvPr>
        </p:nvSpPr>
        <p:spPr>
          <a:xfrm>
            <a:off x="1275150" y="3345594"/>
            <a:ext cx="6593700" cy="15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1" i="0" lang="en-GB" sz="14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Integrated model for: </a:t>
            </a:r>
            <a:endParaRPr/>
          </a:p>
          <a:p>
            <a:pPr indent="-317500" lvl="0" marL="28003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 Light"/>
              <a:buChar char="★"/>
            </a:pPr>
            <a:r>
              <a:rPr b="1" i="0" lang="en-GB" sz="14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Professional qualification</a:t>
            </a:r>
            <a:endParaRPr/>
          </a:p>
          <a:p>
            <a:pPr indent="-317500" lvl="0" marL="2800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 Light"/>
              <a:buChar char="★"/>
            </a:pPr>
            <a:r>
              <a:rPr b="1" i="0" lang="en-GB" sz="14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Empowerment</a:t>
            </a:r>
            <a:endParaRPr/>
          </a:p>
          <a:p>
            <a:pPr indent="-317500" lvl="0" marL="2800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 Light"/>
              <a:buChar char="★"/>
            </a:pPr>
            <a:r>
              <a:rPr b="1" i="0" lang="en-GB" sz="14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Group self-employment</a:t>
            </a:r>
            <a:endParaRPr/>
          </a:p>
        </p:txBody>
      </p:sp>
      <p:sp>
        <p:nvSpPr>
          <p:cNvPr id="67" name="Google Shape;67;p2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"/>
          <p:cNvSpPr txBox="1"/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4800" cap="none" strike="noStrike">
                <a:solidFill>
                  <a:srgbClr val="1155CC"/>
                </a:solidFill>
                <a:latin typeface="Lato Hairline"/>
                <a:ea typeface="Lato Hairline"/>
                <a:cs typeface="Lato Hairline"/>
                <a:sym typeface="Lato Hairline"/>
              </a:rPr>
              <a:t>1.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4800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Introduction</a:t>
            </a:r>
            <a:endParaRPr/>
          </a:p>
        </p:txBody>
      </p:sp>
      <p:sp>
        <p:nvSpPr>
          <p:cNvPr id="73" name="Google Shape;73;p3"/>
          <p:cNvSpPr txBox="1"/>
          <p:nvPr>
            <p:ph idx="4294967295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 txBox="1"/>
          <p:nvPr>
            <p:ph idx="1" type="body"/>
          </p:nvPr>
        </p:nvSpPr>
        <p:spPr>
          <a:xfrm>
            <a:off x="2483350" y="836125"/>
            <a:ext cx="4177200" cy="34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b="0" i="1" lang="en-GB" sz="2400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ARACNE aims to develop students' skills, values and attitudes, training them and encouraging an entrepreneurial attitude - especially within the social economy</a:t>
            </a:r>
            <a:endParaRPr b="0" i="0" sz="2400" cap="none" strike="noStrik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9" name="Google Shape;79;p4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"/>
          <p:cNvSpPr txBox="1"/>
          <p:nvPr>
            <p:ph idx="1" type="body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★"/>
            </a:pPr>
            <a:r>
              <a:rPr b="0" i="0" lang="en-GB" sz="1800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Situations that most affect groups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b="0" i="0" lang="en-GB" sz="1800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Impact and strategies regarding getting into work and best practices on: </a:t>
            </a:r>
            <a:endParaRPr/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0" i="0" lang="en-GB" sz="1800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Training</a:t>
            </a:r>
            <a:endParaRPr/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0" i="0" lang="en-GB" sz="1800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Empowerment</a:t>
            </a:r>
            <a:endParaRPr/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0" i="0" lang="en-GB" sz="1800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Self-employment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b="0" i="0" lang="en-GB" sz="1800" cap="none" strike="noStrik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rPr>
              <a:t>Methodology lessons and aspects for improvement</a:t>
            </a:r>
            <a:endParaRPr/>
          </a:p>
        </p:txBody>
      </p:sp>
      <p:sp>
        <p:nvSpPr>
          <p:cNvPr id="85" name="Google Shape;85;p5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4800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Analysis of good practices</a:t>
            </a:r>
            <a:endParaRPr/>
          </a:p>
        </p:txBody>
      </p:sp>
      <p:sp>
        <p:nvSpPr>
          <p:cNvPr id="86" name="Google Shape;86;p5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7" name="Google Shape;87;p5"/>
          <p:cNvSpPr/>
          <p:nvPr/>
        </p:nvSpPr>
        <p:spPr>
          <a:xfrm>
            <a:off x="7047162" y="2636358"/>
            <a:ext cx="1433400" cy="1614435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CCCCCC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 txBox="1"/>
          <p:nvPr>
            <p:ph idx="4294967295" type="subTitle"/>
          </p:nvPr>
        </p:nvSpPr>
        <p:spPr>
          <a:xfrm>
            <a:off x="2601050" y="3868755"/>
            <a:ext cx="40944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0" i="0" lang="en-GB" sz="14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Empowerment of female students in regard to </a:t>
            </a:r>
            <a:r>
              <a:rPr b="1" i="0" lang="en-GB" sz="14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decision making</a:t>
            </a:r>
            <a:r>
              <a:rPr b="0" i="0" lang="en-GB" sz="140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 within their </a:t>
            </a:r>
            <a:r>
              <a:rPr b="1" i="0" lang="en-GB" sz="14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careers</a:t>
            </a:r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5285645" y="229602"/>
            <a:ext cx="1343513" cy="1361401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6"/>
          <p:cNvSpPr/>
          <p:nvPr/>
        </p:nvSpPr>
        <p:spPr>
          <a:xfrm rot="1472949">
            <a:off x="4064082" y="909330"/>
            <a:ext cx="785493" cy="765157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6"/>
          <p:cNvSpPr/>
          <p:nvPr/>
        </p:nvSpPr>
        <p:spPr>
          <a:xfrm>
            <a:off x="5025796" y="99500"/>
            <a:ext cx="343890" cy="334173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6"/>
          <p:cNvSpPr/>
          <p:nvPr/>
        </p:nvSpPr>
        <p:spPr>
          <a:xfrm rot="2487341">
            <a:off x="2879952" y="1302034"/>
            <a:ext cx="244676" cy="23776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"/>
          <p:cNvSpPr txBox="1"/>
          <p:nvPr>
            <p:ph idx="12" type="sldNum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8" name="Google Shape;98;p6"/>
          <p:cNvSpPr txBox="1"/>
          <p:nvPr>
            <p:ph idx="4294967295" type="ctrTitle"/>
          </p:nvPr>
        </p:nvSpPr>
        <p:spPr>
          <a:xfrm>
            <a:off x="2601050" y="2802550"/>
            <a:ext cx="40944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0" i="0" lang="en-GB" sz="4800" u="none" cap="none" strike="noStrike">
                <a:solidFill>
                  <a:srgbClr val="FFFFFF"/>
                </a:solidFill>
                <a:latin typeface="Lato Hairline"/>
                <a:ea typeface="Lato Hairline"/>
                <a:cs typeface="Lato Hairline"/>
                <a:sym typeface="Lato Hairline"/>
              </a:rPr>
              <a:t>Integrated job placement pathway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"/>
          <p:cNvSpPr txBox="1"/>
          <p:nvPr>
            <p:ph idx="4294967295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4" name="Google Shape;104;p7"/>
          <p:cNvSpPr txBox="1"/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4800" cap="none" strike="noStrike">
                <a:solidFill>
                  <a:srgbClr val="1155CC"/>
                </a:solidFill>
                <a:latin typeface="Lato Hairline"/>
                <a:ea typeface="Lato Hairline"/>
                <a:cs typeface="Lato Hairline"/>
                <a:sym typeface="Lato Hairline"/>
              </a:rPr>
              <a:t>2.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4800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The ARACNE model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2000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Training, Empowerment, Entrepreneurship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"/>
          <p:cNvSpPr txBox="1"/>
          <p:nvPr>
            <p:ph idx="2" type="body"/>
          </p:nvPr>
        </p:nvSpPr>
        <p:spPr>
          <a:xfrm>
            <a:off x="2415136" y="2312475"/>
            <a:ext cx="1831500" cy="26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b="1" i="0" lang="en-GB" sz="1200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Social and personal poverty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110" name="Google Shape;110;p8"/>
          <p:cNvSpPr txBox="1"/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0" i="0" lang="en-GB" sz="4800" cap="none" strike="noStrik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rPr>
              <a:t>Situations that it aims to change</a:t>
            </a:r>
            <a:endParaRPr/>
          </a:p>
        </p:txBody>
      </p:sp>
      <p:sp>
        <p:nvSpPr>
          <p:cNvPr id="111" name="Google Shape;111;p8"/>
          <p:cNvSpPr txBox="1"/>
          <p:nvPr>
            <p:ph idx="1" type="body"/>
          </p:nvPr>
        </p:nvSpPr>
        <p:spPr>
          <a:xfrm>
            <a:off x="489775" y="2312475"/>
            <a:ext cx="1831500" cy="26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b="1" i="0" lang="en-GB" sz="1200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Precarious professional cycle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112" name="Google Shape;112;p8"/>
          <p:cNvSpPr txBox="1"/>
          <p:nvPr>
            <p:ph idx="3" type="body"/>
          </p:nvPr>
        </p:nvSpPr>
        <p:spPr>
          <a:xfrm>
            <a:off x="4416697" y="2312475"/>
            <a:ext cx="1831500" cy="26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b="1" i="0" lang="en-GB" sz="1200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Undeveloped professional skills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113" name="Google Shape;113;p8"/>
          <p:cNvSpPr txBox="1"/>
          <p:nvPr>
            <p:ph idx="12" type="sldNum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4" name="Google Shape;114;p8"/>
          <p:cNvSpPr/>
          <p:nvPr/>
        </p:nvSpPr>
        <p:spPr>
          <a:xfrm rot="10799288">
            <a:off x="457194" y="4072906"/>
            <a:ext cx="1447500" cy="8292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8"/>
          <p:cNvSpPr/>
          <p:nvPr/>
        </p:nvSpPr>
        <p:spPr>
          <a:xfrm>
            <a:off x="2600025" y="3148150"/>
            <a:ext cx="435600" cy="3372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8"/>
          <p:cNvSpPr txBox="1"/>
          <p:nvPr/>
        </p:nvSpPr>
        <p:spPr>
          <a:xfrm>
            <a:off x="3013625" y="3071950"/>
            <a:ext cx="1309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Getting into debt</a:t>
            </a:r>
            <a:endParaRPr/>
          </a:p>
        </p:txBody>
      </p:sp>
      <p:sp>
        <p:nvSpPr>
          <p:cNvPr id="117" name="Google Shape;117;p8"/>
          <p:cNvSpPr/>
          <p:nvPr/>
        </p:nvSpPr>
        <p:spPr>
          <a:xfrm>
            <a:off x="2600025" y="3564825"/>
            <a:ext cx="435600" cy="3372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D5A6B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8"/>
          <p:cNvSpPr/>
          <p:nvPr/>
        </p:nvSpPr>
        <p:spPr>
          <a:xfrm>
            <a:off x="2600025" y="3981500"/>
            <a:ext cx="435600" cy="3372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C27BA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8"/>
          <p:cNvSpPr txBox="1"/>
          <p:nvPr/>
        </p:nvSpPr>
        <p:spPr>
          <a:xfrm>
            <a:off x="3013625" y="3905300"/>
            <a:ext cx="1309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Difficulties in relationships</a:t>
            </a:r>
            <a:endParaRPr/>
          </a:p>
        </p:txBody>
      </p:sp>
      <p:sp>
        <p:nvSpPr>
          <p:cNvPr id="120" name="Google Shape;120;p8"/>
          <p:cNvSpPr txBox="1"/>
          <p:nvPr/>
        </p:nvSpPr>
        <p:spPr>
          <a:xfrm>
            <a:off x="3013625" y="3474294"/>
            <a:ext cx="1309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Dependence on family/govt./etc</a:t>
            </a:r>
            <a:endParaRPr/>
          </a:p>
        </p:txBody>
      </p:sp>
      <p:sp>
        <p:nvSpPr>
          <p:cNvPr id="121" name="Google Shape;121;p8"/>
          <p:cNvSpPr/>
          <p:nvPr/>
        </p:nvSpPr>
        <p:spPr>
          <a:xfrm>
            <a:off x="2600025" y="4398175"/>
            <a:ext cx="435600" cy="337200"/>
          </a:xfrm>
          <a:prstGeom prst="down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rgbClr val="741B4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8"/>
          <p:cNvSpPr txBox="1"/>
          <p:nvPr/>
        </p:nvSpPr>
        <p:spPr>
          <a:xfrm>
            <a:off x="3013625" y="4321975"/>
            <a:ext cx="1309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Serious health problems</a:t>
            </a:r>
            <a:endParaRPr/>
          </a:p>
        </p:txBody>
      </p:sp>
      <p:sp>
        <p:nvSpPr>
          <p:cNvPr id="123" name="Google Shape;123;p8"/>
          <p:cNvSpPr txBox="1"/>
          <p:nvPr/>
        </p:nvSpPr>
        <p:spPr>
          <a:xfrm>
            <a:off x="1166124" y="3704625"/>
            <a:ext cx="1389651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Underemployment</a:t>
            </a:r>
            <a:endParaRPr/>
          </a:p>
        </p:txBody>
      </p:sp>
      <p:sp>
        <p:nvSpPr>
          <p:cNvPr id="124" name="Google Shape;124;p8"/>
          <p:cNvSpPr txBox="1"/>
          <p:nvPr/>
        </p:nvSpPr>
        <p:spPr>
          <a:xfrm>
            <a:off x="395537" y="4803998"/>
            <a:ext cx="2016223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Precarious employment</a:t>
            </a:r>
            <a:endParaRPr/>
          </a:p>
        </p:txBody>
      </p:sp>
      <p:sp>
        <p:nvSpPr>
          <p:cNvPr id="125" name="Google Shape;125;p8"/>
          <p:cNvSpPr txBox="1"/>
          <p:nvPr/>
        </p:nvSpPr>
        <p:spPr>
          <a:xfrm>
            <a:off x="102024" y="3704625"/>
            <a:ext cx="1172919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Unemployment</a:t>
            </a:r>
            <a:endParaRPr/>
          </a:p>
        </p:txBody>
      </p:sp>
      <p:sp>
        <p:nvSpPr>
          <p:cNvPr id="126" name="Google Shape;126;p8"/>
          <p:cNvSpPr/>
          <p:nvPr/>
        </p:nvSpPr>
        <p:spPr>
          <a:xfrm rot="-712">
            <a:off x="551194" y="2974556"/>
            <a:ext cx="1447500" cy="82920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8"/>
          <p:cNvSpPr/>
          <p:nvPr/>
        </p:nvSpPr>
        <p:spPr>
          <a:xfrm>
            <a:off x="4921325" y="3648250"/>
            <a:ext cx="337200" cy="337200"/>
          </a:xfrm>
          <a:prstGeom prst="mathPlus">
            <a:avLst>
              <a:gd fmla="val 23520" name="adj1"/>
            </a:avLst>
          </a:prstGeom>
          <a:solidFill>
            <a:srgbClr val="674EA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8"/>
          <p:cNvSpPr txBox="1"/>
          <p:nvPr/>
        </p:nvSpPr>
        <p:spPr>
          <a:xfrm>
            <a:off x="4416675" y="3119950"/>
            <a:ext cx="1309200" cy="5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Competencies with no outlet</a:t>
            </a:r>
            <a:endParaRPr/>
          </a:p>
        </p:txBody>
      </p:sp>
      <p:sp>
        <p:nvSpPr>
          <p:cNvPr id="129" name="Google Shape;129;p8"/>
          <p:cNvSpPr txBox="1"/>
          <p:nvPr/>
        </p:nvSpPr>
        <p:spPr>
          <a:xfrm>
            <a:off x="4416675" y="3985350"/>
            <a:ext cx="1309200" cy="5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Stand-by competencies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"/>
          <p:cNvSpPr txBox="1"/>
          <p:nvPr>
            <p:ph idx="4294967295" type="subTitle"/>
          </p:nvPr>
        </p:nvSpPr>
        <p:spPr>
          <a:xfrm>
            <a:off x="5474375" y="3012475"/>
            <a:ext cx="31518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1" i="0" lang="en-GB" sz="18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3. Group self-employment opportunities</a:t>
            </a:r>
            <a:endParaRPr/>
          </a:p>
        </p:txBody>
      </p:sp>
      <p:sp>
        <p:nvSpPr>
          <p:cNvPr id="135" name="Google Shape;135;p9"/>
          <p:cNvSpPr txBox="1"/>
          <p:nvPr>
            <p:ph idx="4294967295" type="subTitle"/>
          </p:nvPr>
        </p:nvSpPr>
        <p:spPr>
          <a:xfrm>
            <a:off x="5474375" y="595925"/>
            <a:ext cx="31518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1" i="0" lang="en-GB" sz="18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1. Access to professional function; lifelong learning</a:t>
            </a:r>
            <a:endParaRPr/>
          </a:p>
        </p:txBody>
      </p:sp>
      <p:sp>
        <p:nvSpPr>
          <p:cNvPr id="136" name="Google Shape;136;p9"/>
          <p:cNvSpPr txBox="1"/>
          <p:nvPr>
            <p:ph idx="4294967295" type="ctrTitle"/>
          </p:nvPr>
        </p:nvSpPr>
        <p:spPr>
          <a:xfrm>
            <a:off x="2945934" y="1734763"/>
            <a:ext cx="3827656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</a:pPr>
            <a:r>
              <a:rPr b="1" i="0" lang="en-GB" sz="48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TRIPLE CHALLENGE</a:t>
            </a:r>
            <a:endParaRPr/>
          </a:p>
        </p:txBody>
      </p:sp>
      <p:sp>
        <p:nvSpPr>
          <p:cNvPr id="137" name="Google Shape;137;p9"/>
          <p:cNvSpPr txBox="1"/>
          <p:nvPr>
            <p:ph idx="12" type="sldNum"/>
          </p:nvPr>
        </p:nvSpPr>
        <p:spPr>
          <a:xfrm>
            <a:off x="4297650" y="444797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fld id="{00000000-1234-1234-1234-123412341234}" type="slidenum">
              <a:rPr lang="en-GB">
                <a:solidFill>
                  <a:srgbClr val="999999"/>
                </a:solidFill>
              </a:rPr>
              <a:t>‹#›</a:t>
            </a:fld>
            <a:endParaRPr>
              <a:solidFill>
                <a:srgbClr val="999999"/>
              </a:solidFill>
            </a:endParaRPr>
          </a:p>
        </p:txBody>
      </p:sp>
      <p:sp>
        <p:nvSpPr>
          <p:cNvPr id="138" name="Google Shape;138;p9"/>
          <p:cNvSpPr txBox="1"/>
          <p:nvPr>
            <p:ph idx="4294967295" type="subTitle"/>
          </p:nvPr>
        </p:nvSpPr>
        <p:spPr>
          <a:xfrm>
            <a:off x="6194825" y="1991850"/>
            <a:ext cx="31518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Lato Light"/>
              <a:buNone/>
            </a:pPr>
            <a:r>
              <a:rPr b="1" i="0" lang="en-GB" sz="1800" u="none" cap="none" strike="noStrike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2. Progressive empowerment</a:t>
            </a:r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477939" y="899204"/>
            <a:ext cx="3046759" cy="2970087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glamour template override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glamou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2019-10-23T19:34:39Z</dcterms:created>
  <dc:creator>Mary Bauer</dc:creator>
</cp:coreProperties>
</file>