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5143500" cx="9144000"/>
  <p:notesSz cx="6858000" cy="9144000"/>
  <p:embeddedFontLst>
    <p:embeddedFont>
      <p:font typeface="Lato"/>
      <p:regular r:id="rId22"/>
      <p:bold r:id="rId23"/>
      <p:italic r:id="rId24"/>
      <p:boldItalic r:id="rId25"/>
    </p:embeddedFont>
    <p:embeddedFont>
      <p:font typeface="Lato Hairline"/>
      <p:regular r:id="rId26"/>
      <p:bold r:id="rId27"/>
      <p:italic r:id="rId28"/>
      <p:boldItalic r:id="rId29"/>
    </p:embeddedFont>
    <p:embeddedFont>
      <p:font typeface="Lato Light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Lato-regular.fntdata"/><Relationship Id="rId21" Type="http://schemas.openxmlformats.org/officeDocument/2006/relationships/slide" Target="slides/slide17.xml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LatoHairline-regular.fntdata"/><Relationship Id="rId25" Type="http://schemas.openxmlformats.org/officeDocument/2006/relationships/font" Target="fonts/Lato-boldItalic.fntdata"/><Relationship Id="rId28" Type="http://schemas.openxmlformats.org/officeDocument/2006/relationships/font" Target="fonts/LatoHairline-italic.fntdata"/><Relationship Id="rId27" Type="http://schemas.openxmlformats.org/officeDocument/2006/relationships/font" Target="fonts/LatoHairline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LatoHairline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LatoLight-bold.fntdata"/><Relationship Id="rId30" Type="http://schemas.openxmlformats.org/officeDocument/2006/relationships/font" Target="fonts/LatoLight-regular.fntdata"/><Relationship Id="rId11" Type="http://schemas.openxmlformats.org/officeDocument/2006/relationships/slide" Target="slides/slide7.xml"/><Relationship Id="rId33" Type="http://schemas.openxmlformats.org/officeDocument/2006/relationships/font" Target="fonts/LatoLight-boldItalic.fntdata"/><Relationship Id="rId10" Type="http://schemas.openxmlformats.org/officeDocument/2006/relationships/slide" Target="slides/slide6.xml"/><Relationship Id="rId32" Type="http://schemas.openxmlformats.org/officeDocument/2006/relationships/font" Target="fonts/LatoLight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513ef73d_1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d513ef73d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513ef73d_1_17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d513ef73d_1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1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1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1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10" name="Google Shape;10;p2"/>
          <p:cNvPicPr preferRelativeResize="0"/>
          <p:nvPr/>
        </p:nvPicPr>
        <p:blipFill rotWithShape="1">
          <a:blip r:embed="rId3">
            <a:alphaModFix/>
          </a:blip>
          <a:srcRect b="0" l="55211" r="0" t="0"/>
          <a:stretch/>
        </p:blipFill>
        <p:spPr>
          <a:xfrm>
            <a:off x="1" y="0"/>
            <a:ext cx="4095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rectangle">
  <p:cSld name="BLANK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3.png" id="51" name="Google Shape;51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4297650" y="444797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solidFill>
                  <a:srgbClr val="999999"/>
                </a:solidFill>
              </a:defRPr>
            </a:lvl1pPr>
            <a:lvl2pPr lvl="1" rtl="0" algn="ctr">
              <a:buNone/>
              <a:defRPr>
                <a:solidFill>
                  <a:srgbClr val="999999"/>
                </a:solidFill>
              </a:defRPr>
            </a:lvl2pPr>
            <a:lvl3pPr lvl="2" rtl="0" algn="ctr">
              <a:buNone/>
              <a:defRPr>
                <a:solidFill>
                  <a:srgbClr val="999999"/>
                </a:solidFill>
              </a:defRPr>
            </a:lvl3pPr>
            <a:lvl4pPr lvl="3" rtl="0" algn="ctr">
              <a:buNone/>
              <a:defRPr>
                <a:solidFill>
                  <a:srgbClr val="999999"/>
                </a:solidFill>
              </a:defRPr>
            </a:lvl4pPr>
            <a:lvl5pPr lvl="4" rtl="0" algn="ctr">
              <a:buNone/>
              <a:defRPr>
                <a:solidFill>
                  <a:srgbClr val="999999"/>
                </a:solidFill>
              </a:defRPr>
            </a:lvl5pPr>
            <a:lvl6pPr lvl="5" rtl="0" algn="ctr">
              <a:buNone/>
              <a:defRPr>
                <a:solidFill>
                  <a:srgbClr val="999999"/>
                </a:solidFill>
              </a:defRPr>
            </a:lvl6pPr>
            <a:lvl7pPr lvl="6" rtl="0" algn="ctr">
              <a:buNone/>
              <a:defRPr>
                <a:solidFill>
                  <a:srgbClr val="999999"/>
                </a:solidFill>
              </a:defRPr>
            </a:lvl7pPr>
            <a:lvl8pPr lvl="7" rtl="0" algn="ctr">
              <a:buNone/>
              <a:defRPr>
                <a:solidFill>
                  <a:srgbClr val="999999"/>
                </a:solidFill>
              </a:defRPr>
            </a:lvl8pPr>
            <a:lvl9pPr lvl="8" rtl="0" algn="ctr">
              <a:buNone/>
              <a:defRPr>
                <a:solidFill>
                  <a:srgbClr val="999999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half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paint_transparent1.png" id="55" name="Google Shape;55;p12"/>
          <p:cNvPicPr preferRelativeResize="0"/>
          <p:nvPr/>
        </p:nvPicPr>
        <p:blipFill rotWithShape="1">
          <a:blip r:embed="rId3">
            <a:alphaModFix/>
          </a:blip>
          <a:srcRect b="0" l="27161" r="0" t="0"/>
          <a:stretch/>
        </p:blipFill>
        <p:spPr>
          <a:xfrm>
            <a:off x="0" y="0"/>
            <a:ext cx="666055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4.png" id="13" name="Google Shape;13;p3"/>
          <p:cNvPicPr preferRelativeResize="0"/>
          <p:nvPr/>
        </p:nvPicPr>
        <p:blipFill rotWithShape="1">
          <a:blip r:embed="rId3">
            <a:alphaModFix/>
          </a:blip>
          <a:srcRect b="0" l="0" r="49954" t="0"/>
          <a:stretch/>
        </p:blipFill>
        <p:spPr>
          <a:xfrm>
            <a:off x="4567925" y="0"/>
            <a:ext cx="4576075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/>
          <p:nvPr/>
        </p:nvSpPr>
        <p:spPr>
          <a:xfrm>
            <a:off x="0" y="-150"/>
            <a:ext cx="5300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 txBox="1"/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685800" y="4135454"/>
            <a:ext cx="3914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4.png" id="18" name="Google Shape;1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2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483350" y="836125"/>
            <a:ext cx="4177200" cy="347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i="1" sz="2400">
                <a:solidFill>
                  <a:srgbClr val="FFFFFF"/>
                </a:solidFill>
              </a:defRPr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i="1" sz="2400">
                <a:solidFill>
                  <a:srgbClr val="FFFFFF"/>
                </a:solidFill>
              </a:defRPr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i="1" sz="2400">
                <a:solidFill>
                  <a:srgbClr val="FFFFFF"/>
                </a:solidFill>
              </a:defRPr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i="1" sz="2400">
                <a:solidFill>
                  <a:srgbClr val="FFFFFF"/>
                </a:solidFill>
              </a:defRPr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i="1" sz="2400">
                <a:solidFill>
                  <a:srgbClr val="FFFFFF"/>
                </a:solidFill>
              </a:defRPr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i="1" sz="2400">
                <a:solidFill>
                  <a:srgbClr val="FFFFFF"/>
                </a:solidFill>
              </a:defRPr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i="1" sz="2400">
                <a:solidFill>
                  <a:srgbClr val="FFFFFF"/>
                </a:solidFill>
              </a:defRPr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i="1" sz="2400">
                <a:solidFill>
                  <a:srgbClr val="FFFFFF"/>
                </a:solidFill>
              </a:defRPr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i="1"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×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27" name="Google Shape;2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457200" y="2211825"/>
            <a:ext cx="2675100" cy="2637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×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0" name="Google Shape;30;p6"/>
          <p:cNvSpPr txBox="1"/>
          <p:nvPr>
            <p:ph idx="2" type="body"/>
          </p:nvPr>
        </p:nvSpPr>
        <p:spPr>
          <a:xfrm>
            <a:off x="3293406" y="2211825"/>
            <a:ext cx="2675100" cy="2637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×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33" name="Google Shape;3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7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89775" y="2312475"/>
            <a:ext cx="1831500" cy="2613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×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2415136" y="2312475"/>
            <a:ext cx="1831500" cy="2613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×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7"/>
          <p:cNvSpPr txBox="1"/>
          <p:nvPr>
            <p:ph idx="3" type="body"/>
          </p:nvPr>
        </p:nvSpPr>
        <p:spPr>
          <a:xfrm>
            <a:off x="4340497" y="2312475"/>
            <a:ext cx="1831500" cy="2613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×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40" name="Google Shape;4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44" name="Google Shape;44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circle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4.png" id="48" name="Google Shape;48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CCCCC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●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Relationship Id="rId5" Type="http://schemas.openxmlformats.org/officeDocument/2006/relationships/hyperlink" Target="http://graphicburger.com/?s=watercolor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/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Modelo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ARACNE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7" name="Google Shape;147;p22"/>
          <p:cNvSpPr txBox="1"/>
          <p:nvPr>
            <p:ph idx="4294967295" type="ctrTitle"/>
          </p:nvPr>
        </p:nvSpPr>
        <p:spPr>
          <a:xfrm>
            <a:off x="4686775" y="2202950"/>
            <a:ext cx="43425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Las 7 características del modelo ARACNE</a:t>
            </a:r>
            <a:endParaRPr b="1" sz="36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8" name="Google Shape;148;p22"/>
          <p:cNvSpPr txBox="1"/>
          <p:nvPr>
            <p:ph idx="4294967295" type="title"/>
          </p:nvPr>
        </p:nvSpPr>
        <p:spPr>
          <a:xfrm>
            <a:off x="443150" y="872550"/>
            <a:ext cx="3250800" cy="339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 Light"/>
                <a:ea typeface="Lato Light"/>
                <a:cs typeface="Lato Light"/>
                <a:sym typeface="Lato Light"/>
              </a:rPr>
              <a:t>Desarrolla simultáneamente la capacitación profesional, el empoderamiento y el autoempleo colectivo</a:t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9" name="Google Shape;149;p22"/>
          <p:cNvSpPr txBox="1"/>
          <p:nvPr>
            <p:ph idx="4294967295" type="title"/>
          </p:nvPr>
        </p:nvSpPr>
        <p:spPr>
          <a:xfrm>
            <a:off x="214550" y="1786950"/>
            <a:ext cx="3250800" cy="339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atin typeface="Lato Light"/>
                <a:ea typeface="Lato Light"/>
                <a:cs typeface="Lato Light"/>
                <a:sym typeface="Lato Light"/>
              </a:rPr>
              <a:t>1</a:t>
            </a:r>
            <a:endParaRPr sz="96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0" name="Google Shape;150;p22"/>
          <p:cNvSpPr txBox="1"/>
          <p:nvPr>
            <p:ph idx="4294967295" type="title"/>
          </p:nvPr>
        </p:nvSpPr>
        <p:spPr>
          <a:xfrm>
            <a:off x="443150" y="872550"/>
            <a:ext cx="3250800" cy="33984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 Light"/>
                <a:ea typeface="Lato Light"/>
                <a:cs typeface="Lato Light"/>
                <a:sym typeface="Lato Light"/>
              </a:rPr>
              <a:t>Incorpora tres niveles de aprendizaje progresivo</a:t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1" name="Google Shape;151;p22"/>
          <p:cNvSpPr txBox="1"/>
          <p:nvPr>
            <p:ph idx="4294967295" type="title"/>
          </p:nvPr>
        </p:nvSpPr>
        <p:spPr>
          <a:xfrm>
            <a:off x="2501625" y="3716225"/>
            <a:ext cx="1116000" cy="14226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atin typeface="Lato Light"/>
                <a:ea typeface="Lato Light"/>
                <a:cs typeface="Lato Light"/>
                <a:sym typeface="Lato Light"/>
              </a:rPr>
              <a:t>2</a:t>
            </a:r>
            <a:endParaRPr sz="96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2" name="Google Shape;152;p22"/>
          <p:cNvSpPr txBox="1"/>
          <p:nvPr>
            <p:ph idx="4294967295" type="title"/>
          </p:nvPr>
        </p:nvSpPr>
        <p:spPr>
          <a:xfrm>
            <a:off x="443150" y="796350"/>
            <a:ext cx="3250800" cy="33984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 Light"/>
                <a:ea typeface="Lato Light"/>
                <a:cs typeface="Lato Light"/>
                <a:sym typeface="Lato Light"/>
              </a:rPr>
              <a:t>Ha predefinido un mapa de competencias en los aprendizajes</a:t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3" name="Google Shape;153;p22"/>
          <p:cNvSpPr txBox="1"/>
          <p:nvPr>
            <p:ph idx="4294967295" type="title"/>
          </p:nvPr>
        </p:nvSpPr>
        <p:spPr>
          <a:xfrm>
            <a:off x="2501625" y="3640025"/>
            <a:ext cx="1116000" cy="14226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atin typeface="Lato Light"/>
                <a:ea typeface="Lato Light"/>
                <a:cs typeface="Lato Light"/>
                <a:sym typeface="Lato Light"/>
              </a:rPr>
              <a:t>3</a:t>
            </a:r>
            <a:endParaRPr sz="96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4" name="Google Shape;154;p22"/>
          <p:cNvSpPr txBox="1"/>
          <p:nvPr>
            <p:ph idx="4294967295" type="title"/>
          </p:nvPr>
        </p:nvSpPr>
        <p:spPr>
          <a:xfrm>
            <a:off x="443150" y="796350"/>
            <a:ext cx="3250800" cy="38772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 Light"/>
                <a:ea typeface="Lato Light"/>
                <a:cs typeface="Lato Light"/>
                <a:sym typeface="Lato Light"/>
              </a:rPr>
              <a:t>Ha diseñado un conjunto de actividades formativas - no exhaustivo -, que albergan las competencias previamente predefinidas.</a:t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5" name="Google Shape;155;p22"/>
          <p:cNvSpPr txBox="1"/>
          <p:nvPr>
            <p:ph idx="4294967295" type="title"/>
          </p:nvPr>
        </p:nvSpPr>
        <p:spPr>
          <a:xfrm>
            <a:off x="2614075" y="3640025"/>
            <a:ext cx="1003500" cy="14226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atin typeface="Lato Light"/>
                <a:ea typeface="Lato Light"/>
                <a:cs typeface="Lato Light"/>
                <a:sym typeface="Lato Light"/>
              </a:rPr>
              <a:t>4</a:t>
            </a:r>
            <a:endParaRPr sz="96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6" name="Google Shape;156;p22"/>
          <p:cNvSpPr txBox="1"/>
          <p:nvPr>
            <p:ph idx="4294967295" type="title"/>
          </p:nvPr>
        </p:nvSpPr>
        <p:spPr>
          <a:xfrm>
            <a:off x="443150" y="449000"/>
            <a:ext cx="3250800" cy="41928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 Light"/>
                <a:ea typeface="Lato Light"/>
                <a:cs typeface="Lato Light"/>
                <a:sym typeface="Lato Light"/>
              </a:rPr>
              <a:t>Desarrolla tres itinerarios específicos y un itinerario integrado</a:t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7" name="Google Shape;157;p22"/>
          <p:cNvSpPr txBox="1"/>
          <p:nvPr>
            <p:ph idx="4294967295" type="title"/>
          </p:nvPr>
        </p:nvSpPr>
        <p:spPr>
          <a:xfrm>
            <a:off x="2614075" y="3524200"/>
            <a:ext cx="1003500" cy="15384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atin typeface="Lato Light"/>
                <a:ea typeface="Lato Light"/>
                <a:cs typeface="Lato Light"/>
                <a:sym typeface="Lato Light"/>
              </a:rPr>
              <a:t>5</a:t>
            </a:r>
            <a:endParaRPr sz="96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8" name="Google Shape;158;p22"/>
          <p:cNvSpPr txBox="1"/>
          <p:nvPr>
            <p:ph idx="4294967295" type="title"/>
          </p:nvPr>
        </p:nvSpPr>
        <p:spPr>
          <a:xfrm>
            <a:off x="366950" y="372800"/>
            <a:ext cx="3250800" cy="41928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 Light"/>
                <a:ea typeface="Lato Light"/>
                <a:cs typeface="Lato Light"/>
                <a:sym typeface="Lato Light"/>
              </a:rPr>
              <a:t>La unidad básica de intervención es la acción formativa</a:t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9" name="Google Shape;159;p22"/>
          <p:cNvSpPr txBox="1"/>
          <p:nvPr>
            <p:ph idx="4294967295" type="title"/>
          </p:nvPr>
        </p:nvSpPr>
        <p:spPr>
          <a:xfrm>
            <a:off x="2537875" y="3448000"/>
            <a:ext cx="1003500" cy="15384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atin typeface="Lato Light"/>
                <a:ea typeface="Lato Light"/>
                <a:cs typeface="Lato Light"/>
                <a:sym typeface="Lato Light"/>
              </a:rPr>
              <a:t>6</a:t>
            </a:r>
            <a:endParaRPr sz="96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0" name="Google Shape;160;p22"/>
          <p:cNvSpPr txBox="1"/>
          <p:nvPr>
            <p:ph idx="4294967295" type="title"/>
          </p:nvPr>
        </p:nvSpPr>
        <p:spPr>
          <a:xfrm>
            <a:off x="366950" y="372800"/>
            <a:ext cx="3250800" cy="41928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 Light"/>
                <a:ea typeface="Lato Light"/>
                <a:cs typeface="Lato Light"/>
                <a:sym typeface="Lato Light"/>
              </a:rPr>
              <a:t>Toda intervención ha de ser diseñada atendiendo a una serie de criterios metodológicos</a:t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61" name="Google Shape;161;p22"/>
          <p:cNvSpPr txBox="1"/>
          <p:nvPr>
            <p:ph idx="4294967295" type="title"/>
          </p:nvPr>
        </p:nvSpPr>
        <p:spPr>
          <a:xfrm>
            <a:off x="2537875" y="3448000"/>
            <a:ext cx="1003500" cy="1538400"/>
          </a:xfrm>
          <a:prstGeom prst="rect">
            <a:avLst/>
          </a:prstGeom>
          <a:solidFill>
            <a:srgbClr val="FFFFF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atin typeface="Lato Light"/>
                <a:ea typeface="Lato Light"/>
                <a:cs typeface="Lato Light"/>
                <a:sym typeface="Lato Light"/>
              </a:rPr>
              <a:t>7</a:t>
            </a:r>
            <a:endParaRPr sz="9600"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/>
          <p:nvPr>
            <p:ph type="title"/>
          </p:nvPr>
        </p:nvSpPr>
        <p:spPr>
          <a:xfrm>
            <a:off x="280625" y="276925"/>
            <a:ext cx="66690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 niveles de aprendizaje</a:t>
            </a:r>
            <a:endParaRPr/>
          </a:p>
        </p:txBody>
      </p:sp>
      <p:sp>
        <p:nvSpPr>
          <p:cNvPr id="167" name="Google Shape;167;p23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8" name="Google Shape;168;p23"/>
          <p:cNvPicPr preferRelativeResize="0"/>
          <p:nvPr/>
        </p:nvPicPr>
        <p:blipFill rotWithShape="1">
          <a:blip r:embed="rId3">
            <a:alphaModFix/>
          </a:blip>
          <a:srcRect b="10943" l="24108" r="18463" t="23684"/>
          <a:stretch/>
        </p:blipFill>
        <p:spPr>
          <a:xfrm>
            <a:off x="280625" y="1205750"/>
            <a:ext cx="5833199" cy="373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/>
          <p:nvPr>
            <p:ph idx="12" type="sldNum"/>
          </p:nvPr>
        </p:nvSpPr>
        <p:spPr>
          <a:xfrm>
            <a:off x="4297650" y="444797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999999"/>
                </a:solidFill>
              </a:rPr>
              <a:t>‹#›</a:t>
            </a:fld>
            <a:endParaRPr>
              <a:solidFill>
                <a:srgbClr val="999999"/>
              </a:solidFill>
            </a:endParaRPr>
          </a:p>
        </p:txBody>
      </p:sp>
      <p:sp>
        <p:nvSpPr>
          <p:cNvPr id="174" name="Google Shape;174;p24"/>
          <p:cNvSpPr txBox="1"/>
          <p:nvPr>
            <p:ph idx="4294967295" type="ctrTitle"/>
          </p:nvPr>
        </p:nvSpPr>
        <p:spPr>
          <a:xfrm>
            <a:off x="788250" y="1355100"/>
            <a:ext cx="7567500" cy="243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Cualquier intervención debe combinar el desarrollo de competencias en cada nivel de aprendizaje</a:t>
            </a:r>
            <a:endParaRPr b="1" sz="36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25"/>
          <p:cNvGrpSpPr/>
          <p:nvPr/>
        </p:nvGrpSpPr>
        <p:grpSpPr>
          <a:xfrm>
            <a:off x="430109" y="1335869"/>
            <a:ext cx="5632084" cy="3501094"/>
            <a:chOff x="430100" y="1770750"/>
            <a:chExt cx="5265599" cy="3066025"/>
          </a:xfrm>
        </p:grpSpPr>
        <p:pic>
          <p:nvPicPr>
            <p:cNvPr id="180" name="Google Shape;180;p25"/>
            <p:cNvPicPr preferRelativeResize="0"/>
            <p:nvPr/>
          </p:nvPicPr>
          <p:blipFill rotWithShape="1">
            <a:blip r:embed="rId3">
              <a:alphaModFix/>
            </a:blip>
            <a:srcRect b="12553" l="26872" r="23122" t="35660"/>
            <a:stretch/>
          </p:blipFill>
          <p:spPr>
            <a:xfrm>
              <a:off x="430100" y="1770750"/>
              <a:ext cx="5265599" cy="30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25"/>
            <p:cNvSpPr/>
            <p:nvPr/>
          </p:nvSpPr>
          <p:spPr>
            <a:xfrm>
              <a:off x="4470050" y="1783000"/>
              <a:ext cx="1114500" cy="2832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2" name="Google Shape;182;p2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3" name="Google Shape;183;p25"/>
          <p:cNvSpPr txBox="1"/>
          <p:nvPr>
            <p:ph idx="4294967295" type="title"/>
          </p:nvPr>
        </p:nvSpPr>
        <p:spPr>
          <a:xfrm>
            <a:off x="356850" y="28950"/>
            <a:ext cx="6204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Mapa del modelo</a:t>
            </a:r>
            <a:endParaRPr/>
          </a:p>
        </p:txBody>
      </p:sp>
      <p:sp>
        <p:nvSpPr>
          <p:cNvPr id="184" name="Google Shape;184;p25"/>
          <p:cNvSpPr txBox="1"/>
          <p:nvPr/>
        </p:nvSpPr>
        <p:spPr>
          <a:xfrm>
            <a:off x="-28650" y="2446650"/>
            <a:ext cx="9813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Actividad</a:t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cxnSp>
        <p:nvCxnSpPr>
          <p:cNvPr id="185" name="Google Shape;185;p25"/>
          <p:cNvCxnSpPr>
            <a:stCxn id="184" idx="0"/>
          </p:cNvCxnSpPr>
          <p:nvPr/>
        </p:nvCxnSpPr>
        <p:spPr>
          <a:xfrm flipH="1" rot="10800000">
            <a:off x="462000" y="2101350"/>
            <a:ext cx="456600" cy="3453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6" name="Google Shape;186;p25"/>
          <p:cNvSpPr txBox="1"/>
          <p:nvPr/>
        </p:nvSpPr>
        <p:spPr>
          <a:xfrm>
            <a:off x="6043025" y="29050"/>
            <a:ext cx="954000" cy="7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Acción formativa</a:t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Nivel 2-3</a:t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cxnSp>
        <p:nvCxnSpPr>
          <p:cNvPr id="187" name="Google Shape;187;p25"/>
          <p:cNvCxnSpPr>
            <a:stCxn id="186" idx="2"/>
          </p:cNvCxnSpPr>
          <p:nvPr/>
        </p:nvCxnSpPr>
        <p:spPr>
          <a:xfrm flipH="1">
            <a:off x="4947725" y="809950"/>
            <a:ext cx="1572300" cy="14628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8" name="Google Shape;188;p25"/>
          <p:cNvSpPr txBox="1"/>
          <p:nvPr/>
        </p:nvSpPr>
        <p:spPr>
          <a:xfrm>
            <a:off x="1585600" y="4713950"/>
            <a:ext cx="2728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Itinerario integrado Nivel 1-3</a:t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cxnSp>
        <p:nvCxnSpPr>
          <p:cNvPr id="189" name="Google Shape;189;p25"/>
          <p:cNvCxnSpPr>
            <a:stCxn id="188" idx="0"/>
          </p:cNvCxnSpPr>
          <p:nvPr/>
        </p:nvCxnSpPr>
        <p:spPr>
          <a:xfrm rot="10800000">
            <a:off x="2547250" y="3546650"/>
            <a:ext cx="402600" cy="11673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0" name="Google Shape;190;p25"/>
          <p:cNvCxnSpPr>
            <a:stCxn id="188" idx="0"/>
          </p:cNvCxnSpPr>
          <p:nvPr/>
        </p:nvCxnSpPr>
        <p:spPr>
          <a:xfrm flipH="1" rot="10800000">
            <a:off x="2949850" y="2505650"/>
            <a:ext cx="981300" cy="22083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1" name="Google Shape;191;p25"/>
          <p:cNvCxnSpPr/>
          <p:nvPr/>
        </p:nvCxnSpPr>
        <p:spPr>
          <a:xfrm>
            <a:off x="2106500" y="1329875"/>
            <a:ext cx="36600" cy="31473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2" name="Google Shape;192;p25"/>
          <p:cNvSpPr txBox="1"/>
          <p:nvPr/>
        </p:nvSpPr>
        <p:spPr>
          <a:xfrm>
            <a:off x="5204825" y="1925875"/>
            <a:ext cx="1935000" cy="1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Función profesional</a:t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3" name="Google Shape;193;p25"/>
          <p:cNvSpPr txBox="1"/>
          <p:nvPr/>
        </p:nvSpPr>
        <p:spPr>
          <a:xfrm>
            <a:off x="5259250" y="2965450"/>
            <a:ext cx="1935000" cy="1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Autoempleo</a:t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4" name="Google Shape;194;p25"/>
          <p:cNvSpPr txBox="1"/>
          <p:nvPr/>
        </p:nvSpPr>
        <p:spPr>
          <a:xfrm>
            <a:off x="5102075" y="4001600"/>
            <a:ext cx="1935000" cy="1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Empoderamiento</a:t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5" name="Google Shape;195;p25"/>
          <p:cNvSpPr/>
          <p:nvPr/>
        </p:nvSpPr>
        <p:spPr>
          <a:xfrm>
            <a:off x="6856799" y="419015"/>
            <a:ext cx="1852403" cy="1430978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5"/>
          <p:cNvSpPr txBox="1"/>
          <p:nvPr/>
        </p:nvSpPr>
        <p:spPr>
          <a:xfrm>
            <a:off x="306275" y="819625"/>
            <a:ext cx="18525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Nivel aprendizaje 1</a:t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cxnSp>
        <p:nvCxnSpPr>
          <p:cNvPr id="197" name="Google Shape;197;p25"/>
          <p:cNvCxnSpPr/>
          <p:nvPr/>
        </p:nvCxnSpPr>
        <p:spPr>
          <a:xfrm>
            <a:off x="4621100" y="1329875"/>
            <a:ext cx="36600" cy="31473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8" name="Google Shape;198;p25"/>
          <p:cNvSpPr txBox="1"/>
          <p:nvPr/>
        </p:nvSpPr>
        <p:spPr>
          <a:xfrm>
            <a:off x="2415900" y="810150"/>
            <a:ext cx="18525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Nivel aprendizaje 2</a:t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9" name="Google Shape;199;p25"/>
          <p:cNvSpPr txBox="1"/>
          <p:nvPr/>
        </p:nvSpPr>
        <p:spPr>
          <a:xfrm>
            <a:off x="4547850" y="803400"/>
            <a:ext cx="18525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Nivel aprendizaje 3</a:t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0" name="Google Shape;200;p25"/>
          <p:cNvSpPr/>
          <p:nvPr/>
        </p:nvSpPr>
        <p:spPr>
          <a:xfrm rot="5400000">
            <a:off x="2850200" y="2334775"/>
            <a:ext cx="264000" cy="47691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5"/>
          <p:cNvSpPr/>
          <p:nvPr/>
        </p:nvSpPr>
        <p:spPr>
          <a:xfrm rot="5400000">
            <a:off x="1069800" y="440150"/>
            <a:ext cx="201300" cy="16272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5"/>
          <p:cNvSpPr/>
          <p:nvPr/>
        </p:nvSpPr>
        <p:spPr>
          <a:xfrm rot="5400000">
            <a:off x="3277600" y="137450"/>
            <a:ext cx="201300" cy="22326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5"/>
          <p:cNvSpPr/>
          <p:nvPr/>
        </p:nvSpPr>
        <p:spPr>
          <a:xfrm rot="5400000">
            <a:off x="5413200" y="440150"/>
            <a:ext cx="201300" cy="16272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9" name="Google Shape;209;p26"/>
          <p:cNvSpPr txBox="1"/>
          <p:nvPr/>
        </p:nvSpPr>
        <p:spPr>
          <a:xfrm>
            <a:off x="704575" y="1212900"/>
            <a:ext cx="2872800" cy="1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Formación ARACNE+ (C1)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 Light"/>
              <a:buChar char="★"/>
            </a:pPr>
            <a:r>
              <a:rPr lang="en" sz="1800">
                <a:latin typeface="Lato Light"/>
                <a:ea typeface="Lato Light"/>
                <a:cs typeface="Lato Light"/>
                <a:sym typeface="Lato Light"/>
              </a:rPr>
              <a:t>Formación de </a:t>
            </a:r>
            <a:r>
              <a:rPr lang="en" sz="1800">
                <a:latin typeface="Lato Light"/>
                <a:ea typeface="Lato Light"/>
                <a:cs typeface="Lato Light"/>
                <a:sym typeface="Lato Light"/>
              </a:rPr>
              <a:t>Formadoras ARACNE</a:t>
            </a:r>
            <a:endParaRPr sz="18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10" name="Google Shape;210;p26"/>
          <p:cNvSpPr/>
          <p:nvPr/>
        </p:nvSpPr>
        <p:spPr>
          <a:xfrm rot="5402491">
            <a:off x="1875400" y="2473800"/>
            <a:ext cx="414000" cy="276300"/>
          </a:xfrm>
          <a:prstGeom prst="chevron">
            <a:avLst>
              <a:gd fmla="val 50000" name="adj"/>
            </a:avLst>
          </a:prstGeom>
          <a:solidFill>
            <a:srgbClr val="6FA8DC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6"/>
          <p:cNvSpPr txBox="1"/>
          <p:nvPr/>
        </p:nvSpPr>
        <p:spPr>
          <a:xfrm>
            <a:off x="346225" y="2814525"/>
            <a:ext cx="3589500" cy="1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Testeo modelo ARACNE+ (O2)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 Light"/>
              <a:buChar char="★"/>
            </a:pPr>
            <a:r>
              <a:rPr lang="en" sz="1800">
                <a:latin typeface="Lato Light"/>
                <a:ea typeface="Lato Light"/>
                <a:cs typeface="Lato Light"/>
                <a:sym typeface="Lato Light"/>
              </a:rPr>
              <a:t>Prueba piloto: usuarias finales</a:t>
            </a:r>
            <a:endParaRPr sz="1800">
              <a:latin typeface="Lato Light"/>
              <a:ea typeface="Lato Light"/>
              <a:cs typeface="Lato Light"/>
              <a:sym typeface="Lato Ligh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 Light"/>
              <a:buChar char="★"/>
            </a:pPr>
            <a:r>
              <a:rPr lang="en" sz="1800">
                <a:latin typeface="Lato Light"/>
                <a:ea typeface="Lato Light"/>
                <a:cs typeface="Lato Light"/>
                <a:sym typeface="Lato Light"/>
              </a:rPr>
              <a:t>Imparten: Formadoras ARACNE</a:t>
            </a:r>
            <a:endParaRPr sz="18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12" name="Google Shape;212;p26"/>
          <p:cNvSpPr txBox="1"/>
          <p:nvPr>
            <p:ph idx="4294967295" type="body"/>
          </p:nvPr>
        </p:nvSpPr>
        <p:spPr>
          <a:xfrm>
            <a:off x="5889250" y="444300"/>
            <a:ext cx="2738700" cy="425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FFFF"/>
                </a:solidFill>
                <a:latin typeface="Lato Hairline"/>
                <a:ea typeface="Lato Hairline"/>
                <a:cs typeface="Lato Hairline"/>
                <a:sym typeface="Lato Hairline"/>
              </a:rPr>
              <a:t>Hoja de ruta</a:t>
            </a:r>
            <a:endParaRPr sz="4800">
              <a:solidFill>
                <a:srgbClr val="FFFFFF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Lato Hairline"/>
                <a:ea typeface="Lato Hairline"/>
                <a:cs typeface="Lato Hairline"/>
                <a:sym typeface="Lato Hairline"/>
              </a:rPr>
              <a:t>Formación de Formadoras</a:t>
            </a:r>
            <a:endParaRPr sz="3000">
              <a:solidFill>
                <a:srgbClr val="FFFFFF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8" name="Google Shape;218;p27"/>
          <p:cNvSpPr txBox="1"/>
          <p:nvPr>
            <p:ph type="title"/>
          </p:nvPr>
        </p:nvSpPr>
        <p:spPr>
          <a:xfrm>
            <a:off x="407000" y="270075"/>
            <a:ext cx="5928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Aplicación del modelo</a:t>
            </a:r>
            <a:endParaRPr/>
          </a:p>
        </p:txBody>
      </p:sp>
      <p:sp>
        <p:nvSpPr>
          <p:cNvPr id="219" name="Google Shape;219;p27"/>
          <p:cNvSpPr/>
          <p:nvPr/>
        </p:nvSpPr>
        <p:spPr>
          <a:xfrm>
            <a:off x="2194546" y="1392372"/>
            <a:ext cx="2033700" cy="2033700"/>
          </a:xfrm>
          <a:prstGeom prst="ellipse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Mapa de competencias adaptado</a:t>
            </a:r>
            <a:endParaRPr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0" name="Google Shape;220;p27"/>
          <p:cNvSpPr/>
          <p:nvPr/>
        </p:nvSpPr>
        <p:spPr>
          <a:xfrm>
            <a:off x="457200" y="1392372"/>
            <a:ext cx="2033700" cy="2033700"/>
          </a:xfrm>
          <a:prstGeom prst="ellipse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Evaluación inicial del alumnado</a:t>
            </a:r>
            <a:endParaRPr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1" name="Google Shape;221;p27"/>
          <p:cNvSpPr/>
          <p:nvPr/>
        </p:nvSpPr>
        <p:spPr>
          <a:xfrm>
            <a:off x="3931892" y="1392372"/>
            <a:ext cx="2033700" cy="2033700"/>
          </a:xfrm>
          <a:prstGeom prst="ellipse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Criterios de evaluación</a:t>
            </a:r>
            <a:endParaRPr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2" name="Google Shape;222;p27"/>
          <p:cNvSpPr/>
          <p:nvPr/>
        </p:nvSpPr>
        <p:spPr>
          <a:xfrm>
            <a:off x="1295400" y="2840172"/>
            <a:ext cx="2033700" cy="2033700"/>
          </a:xfrm>
          <a:prstGeom prst="ellipse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Actividades formativas</a:t>
            </a:r>
            <a:endParaRPr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3" name="Google Shape;223;p27"/>
          <p:cNvSpPr/>
          <p:nvPr/>
        </p:nvSpPr>
        <p:spPr>
          <a:xfrm>
            <a:off x="3093692" y="2840172"/>
            <a:ext cx="2033700" cy="2033700"/>
          </a:xfrm>
          <a:prstGeom prst="ellipse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Evaluación de progreso e impacto</a:t>
            </a:r>
            <a:endParaRPr>
              <a:solidFill>
                <a:srgbClr val="666666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4" name="Google Shape;224;p27"/>
          <p:cNvSpPr/>
          <p:nvPr/>
        </p:nvSpPr>
        <p:spPr>
          <a:xfrm>
            <a:off x="6452674" y="270078"/>
            <a:ext cx="1852403" cy="1430978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7"/>
          <p:cNvSpPr/>
          <p:nvPr/>
        </p:nvSpPr>
        <p:spPr>
          <a:xfrm>
            <a:off x="7270448" y="643966"/>
            <a:ext cx="1553549" cy="1515903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674E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/>
          <p:nvPr>
            <p:ph idx="4294967295" type="ctrTitle"/>
          </p:nvPr>
        </p:nvSpPr>
        <p:spPr>
          <a:xfrm>
            <a:off x="2140050" y="1482475"/>
            <a:ext cx="48639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</a:rPr>
              <a:t>¡Gracias!</a:t>
            </a:r>
            <a:endParaRPr sz="6000">
              <a:solidFill>
                <a:srgbClr val="FFFFFF"/>
              </a:solidFill>
            </a:endParaRPr>
          </a:p>
        </p:txBody>
      </p:sp>
      <p:sp>
        <p:nvSpPr>
          <p:cNvPr id="231" name="Google Shape;231;p28"/>
          <p:cNvSpPr txBox="1"/>
          <p:nvPr>
            <p:ph idx="4294967295" type="subTitle"/>
          </p:nvPr>
        </p:nvSpPr>
        <p:spPr>
          <a:xfrm>
            <a:off x="2140050" y="2682030"/>
            <a:ext cx="4863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¿Alguna pregunta?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232" name="Google Shape;232;p28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9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Créditos</a:t>
            </a:r>
            <a:endParaRPr/>
          </a:p>
        </p:txBody>
      </p:sp>
      <p:sp>
        <p:nvSpPr>
          <p:cNvPr id="238" name="Google Shape;238;p29"/>
          <p:cNvSpPr txBox="1"/>
          <p:nvPr>
            <p:ph idx="1" type="body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×"/>
            </a:pPr>
            <a:r>
              <a:rPr lang="en"/>
              <a:t>Plantilla de presentación de </a:t>
            </a:r>
            <a:r>
              <a:rPr lang="en" u="sng">
                <a:solidFill>
                  <a:srgbClr val="3D85C6"/>
                </a:solidFill>
                <a:hlinkClick r:id="rId3"/>
              </a:rPr>
              <a:t>SlidesCarnival</a:t>
            </a:r>
            <a:endParaRPr>
              <a:solidFill>
                <a:srgbClr val="3D85C6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×"/>
            </a:pPr>
            <a:r>
              <a:rPr lang="en"/>
              <a:t>Fotografías de</a:t>
            </a:r>
            <a:r>
              <a:rPr lang="en"/>
              <a:t> </a:t>
            </a:r>
            <a:r>
              <a:rPr lang="en" u="sng">
                <a:solidFill>
                  <a:srgbClr val="3D85C6"/>
                </a:solidFill>
                <a:hlinkClick r:id="rId4"/>
              </a:rPr>
              <a:t>Unsplash</a:t>
            </a:r>
            <a:endParaRPr>
              <a:solidFill>
                <a:srgbClr val="3D85C6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×"/>
            </a:pPr>
            <a:r>
              <a:rPr lang="en"/>
              <a:t>Texturas de acuarela de</a:t>
            </a:r>
            <a:r>
              <a:rPr lang="en"/>
              <a:t> </a:t>
            </a:r>
            <a:r>
              <a:rPr lang="en" u="sng">
                <a:solidFill>
                  <a:srgbClr val="3D85C6"/>
                </a:solidFill>
                <a:hlinkClick r:id="rId5"/>
              </a:rPr>
              <a:t>GraphicBurguer</a:t>
            </a:r>
            <a:endParaRPr>
              <a:solidFill>
                <a:srgbClr val="3D85C6"/>
              </a:solidFill>
            </a:endParaRPr>
          </a:p>
        </p:txBody>
      </p:sp>
      <p:sp>
        <p:nvSpPr>
          <p:cNvPr id="239" name="Google Shape;239;p29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idx="4294967295" type="ctrTitle"/>
          </p:nvPr>
        </p:nvSpPr>
        <p:spPr>
          <a:xfrm>
            <a:off x="1275150" y="2337625"/>
            <a:ext cx="6593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ARACNE</a:t>
            </a:r>
            <a:endParaRPr b="1" sz="60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6" name="Google Shape;66;p14"/>
          <p:cNvSpPr txBox="1"/>
          <p:nvPr>
            <p:ph idx="4294967295" type="subTitle"/>
          </p:nvPr>
        </p:nvSpPr>
        <p:spPr>
          <a:xfrm>
            <a:off x="1275150" y="3345594"/>
            <a:ext cx="6593700" cy="15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FFFFF"/>
                </a:solidFill>
              </a:rPr>
              <a:t>Modelo integrado de: </a:t>
            </a:r>
            <a:endParaRPr b="1" sz="1400">
              <a:solidFill>
                <a:srgbClr val="FFFFFF"/>
              </a:solidFill>
            </a:endParaRPr>
          </a:p>
          <a:p>
            <a:pPr indent="-317500" lvl="0" marL="280035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★"/>
            </a:pPr>
            <a:r>
              <a:rPr b="1" lang="en" sz="1400">
                <a:solidFill>
                  <a:srgbClr val="FFFFFF"/>
                </a:solidFill>
              </a:rPr>
              <a:t>Cualificación profesional</a:t>
            </a:r>
            <a:endParaRPr b="1" sz="1400">
              <a:solidFill>
                <a:srgbClr val="FFFFFF"/>
              </a:solidFill>
            </a:endParaRPr>
          </a:p>
          <a:p>
            <a:pPr indent="-317500" lvl="0" marL="280035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★"/>
            </a:pPr>
            <a:r>
              <a:rPr b="1" lang="en" sz="1400">
                <a:solidFill>
                  <a:srgbClr val="FFFFFF"/>
                </a:solidFill>
              </a:rPr>
              <a:t>Empoderamiento</a:t>
            </a:r>
            <a:endParaRPr b="1" sz="1400">
              <a:solidFill>
                <a:srgbClr val="FFFFFF"/>
              </a:solidFill>
            </a:endParaRPr>
          </a:p>
          <a:p>
            <a:pPr indent="-317500" lvl="0" marL="280035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★"/>
            </a:pPr>
            <a:r>
              <a:rPr b="1" lang="en" sz="1400">
                <a:solidFill>
                  <a:srgbClr val="FFFFFF"/>
                </a:solidFill>
              </a:rPr>
              <a:t>Autoempleo colectivo</a:t>
            </a:r>
            <a:endParaRPr b="1" sz="1400">
              <a:solidFill>
                <a:srgbClr val="FFFFFF"/>
              </a:solidFill>
            </a:endParaRPr>
          </a:p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55CC"/>
                </a:solidFill>
              </a:rPr>
              <a:t>1.</a:t>
            </a:r>
            <a:endParaRPr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Introducción</a:t>
            </a:r>
            <a:endParaRPr/>
          </a:p>
        </p:txBody>
      </p:sp>
      <p:sp>
        <p:nvSpPr>
          <p:cNvPr id="73" name="Google Shape;73;p15"/>
          <p:cNvSpPr txBox="1"/>
          <p:nvPr>
            <p:ph idx="1" type="subTitle"/>
          </p:nvPr>
        </p:nvSpPr>
        <p:spPr>
          <a:xfrm>
            <a:off x="685800" y="4135454"/>
            <a:ext cx="3914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5"/>
          <p:cNvSpPr txBox="1"/>
          <p:nvPr>
            <p:ph idx="4294967295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2483350" y="836125"/>
            <a:ext cx="4177200" cy="347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ARACNE busca desarrollar en el alumnado sus habilidades, valores y actitudes, capacitándolas y promoviendo la actitud emprendedora, especialmente en la Economía Social</a:t>
            </a:r>
            <a:endParaRPr/>
          </a:p>
        </p:txBody>
      </p:sp>
      <p:sp>
        <p:nvSpPr>
          <p:cNvPr id="80" name="Google Shape;80;p16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Situaciones que más afectan a los colectivos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Impacto y estrategias de inserción y mejores prácticas en: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Formación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Empoderamiento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Autoempleo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Lecciones metodológicas y aspectos a mejorar</a:t>
            </a:r>
            <a:endParaRPr/>
          </a:p>
        </p:txBody>
      </p:sp>
      <p:sp>
        <p:nvSpPr>
          <p:cNvPr id="86" name="Google Shape;86;p17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Análisis de buenas prácticas</a:t>
            </a:r>
            <a:endParaRPr/>
          </a:p>
        </p:txBody>
      </p:sp>
      <p:sp>
        <p:nvSpPr>
          <p:cNvPr id="87" name="Google Shape;87;p1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17"/>
          <p:cNvSpPr/>
          <p:nvPr/>
        </p:nvSpPr>
        <p:spPr>
          <a:xfrm>
            <a:off x="7047162" y="2636358"/>
            <a:ext cx="1433400" cy="1614435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CCCCCC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idx="4294967295" type="subTitle"/>
          </p:nvPr>
        </p:nvSpPr>
        <p:spPr>
          <a:xfrm>
            <a:off x="2601050" y="3868755"/>
            <a:ext cx="4094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Capacitación de las alumnas para la </a:t>
            </a:r>
            <a:r>
              <a:rPr b="1"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toma de decisiones</a:t>
            </a:r>
            <a:r>
              <a:rPr lang="en" sz="1400">
                <a:solidFill>
                  <a:srgbClr val="FFFFFF"/>
                </a:solidFill>
              </a:rPr>
              <a:t> en el ámbito de su </a:t>
            </a:r>
            <a:r>
              <a:rPr b="1" lang="en"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carrera profesional</a:t>
            </a:r>
            <a:endParaRPr b="1"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4" name="Google Shape;94;p18"/>
          <p:cNvSpPr/>
          <p:nvPr/>
        </p:nvSpPr>
        <p:spPr>
          <a:xfrm>
            <a:off x="5285645" y="229602"/>
            <a:ext cx="1343513" cy="1361401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5" name="Google Shape;95;p18"/>
          <p:cNvSpPr/>
          <p:nvPr/>
        </p:nvSpPr>
        <p:spPr>
          <a:xfrm rot="1472949">
            <a:off x="4064082" y="909330"/>
            <a:ext cx="785493" cy="76515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5025796" y="99500"/>
            <a:ext cx="343890" cy="334173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7" name="Google Shape;97;p18"/>
          <p:cNvSpPr/>
          <p:nvPr/>
        </p:nvSpPr>
        <p:spPr>
          <a:xfrm rot="2487341">
            <a:off x="2879952" y="1302034"/>
            <a:ext cx="244676" cy="23776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8" name="Google Shape;98;p18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" name="Google Shape;99;p18"/>
          <p:cNvSpPr txBox="1"/>
          <p:nvPr>
            <p:ph idx="4294967295" type="ctrTitle"/>
          </p:nvPr>
        </p:nvSpPr>
        <p:spPr>
          <a:xfrm>
            <a:off x="2601050" y="2802550"/>
            <a:ext cx="4094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Itinerario integrado de inserción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idx="1" type="subTitle"/>
          </p:nvPr>
        </p:nvSpPr>
        <p:spPr>
          <a:xfrm>
            <a:off x="685800" y="4135454"/>
            <a:ext cx="3914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9"/>
          <p:cNvSpPr txBox="1"/>
          <p:nvPr>
            <p:ph idx="4294967295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19"/>
          <p:cNvSpPr txBox="1"/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55CC"/>
                </a:solidFill>
              </a:rPr>
              <a:t>2</a:t>
            </a:r>
            <a:r>
              <a:rPr lang="en">
                <a:solidFill>
                  <a:srgbClr val="1155CC"/>
                </a:solidFill>
              </a:rPr>
              <a:t>.</a:t>
            </a:r>
            <a:endParaRPr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 modelo ARACNE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Training, Empowerment, Entrepreneurship</a:t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idx="2" type="body"/>
          </p:nvPr>
        </p:nvSpPr>
        <p:spPr>
          <a:xfrm>
            <a:off x="2415136" y="2312475"/>
            <a:ext cx="1831500" cy="261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Empobrecimiento social y personal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0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Situaciones que pretende cambiar</a:t>
            </a:r>
            <a:endParaRPr/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489775" y="2312475"/>
            <a:ext cx="1831500" cy="261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Círculo profesional precario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0"/>
          <p:cNvSpPr txBox="1"/>
          <p:nvPr>
            <p:ph idx="3" type="body"/>
          </p:nvPr>
        </p:nvSpPr>
        <p:spPr>
          <a:xfrm>
            <a:off x="4416697" y="2312475"/>
            <a:ext cx="1831500" cy="261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Competencias profesionales no desarrolladas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0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6" name="Google Shape;116;p20"/>
          <p:cNvSpPr/>
          <p:nvPr/>
        </p:nvSpPr>
        <p:spPr>
          <a:xfrm rot="10799288">
            <a:off x="457194" y="4072906"/>
            <a:ext cx="1447500" cy="8292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0"/>
          <p:cNvSpPr/>
          <p:nvPr/>
        </p:nvSpPr>
        <p:spPr>
          <a:xfrm>
            <a:off x="2600025" y="3148150"/>
            <a:ext cx="435600" cy="3372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0"/>
          <p:cNvSpPr txBox="1"/>
          <p:nvPr/>
        </p:nvSpPr>
        <p:spPr>
          <a:xfrm>
            <a:off x="3013625" y="3071950"/>
            <a:ext cx="1309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Endeudamiento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9" name="Google Shape;119;p20"/>
          <p:cNvSpPr/>
          <p:nvPr/>
        </p:nvSpPr>
        <p:spPr>
          <a:xfrm>
            <a:off x="2600025" y="3564825"/>
            <a:ext cx="435600" cy="3372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5A6B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0"/>
          <p:cNvSpPr/>
          <p:nvPr/>
        </p:nvSpPr>
        <p:spPr>
          <a:xfrm>
            <a:off x="2600025" y="3981500"/>
            <a:ext cx="435600" cy="3372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C27BA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0"/>
          <p:cNvSpPr txBox="1"/>
          <p:nvPr/>
        </p:nvSpPr>
        <p:spPr>
          <a:xfrm>
            <a:off x="3013625" y="3905300"/>
            <a:ext cx="1309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Dificultades en sus relaciones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3013625" y="3336225"/>
            <a:ext cx="1309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Dependencia familiar/admin./etc.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3" name="Google Shape;123;p20"/>
          <p:cNvSpPr/>
          <p:nvPr/>
        </p:nvSpPr>
        <p:spPr>
          <a:xfrm>
            <a:off x="2600025" y="4398175"/>
            <a:ext cx="435600" cy="3372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741B4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0"/>
          <p:cNvSpPr txBox="1"/>
          <p:nvPr/>
        </p:nvSpPr>
        <p:spPr>
          <a:xfrm>
            <a:off x="3013625" y="4321975"/>
            <a:ext cx="1309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Problemas graves de salud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1351025" y="3704625"/>
            <a:ext cx="106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Subempleo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6" name="Google Shape;126;p20"/>
          <p:cNvSpPr txBox="1"/>
          <p:nvPr/>
        </p:nvSpPr>
        <p:spPr>
          <a:xfrm>
            <a:off x="648725" y="4834475"/>
            <a:ext cx="1309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Empleo precario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7" name="Google Shape;127;p20"/>
          <p:cNvSpPr txBox="1"/>
          <p:nvPr/>
        </p:nvSpPr>
        <p:spPr>
          <a:xfrm>
            <a:off x="102025" y="3704625"/>
            <a:ext cx="106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Desempleo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8" name="Google Shape;128;p20"/>
          <p:cNvSpPr/>
          <p:nvPr/>
        </p:nvSpPr>
        <p:spPr>
          <a:xfrm rot="-712">
            <a:off x="551194" y="2974556"/>
            <a:ext cx="1447500" cy="8292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0"/>
          <p:cNvSpPr/>
          <p:nvPr/>
        </p:nvSpPr>
        <p:spPr>
          <a:xfrm>
            <a:off x="4921325" y="3648250"/>
            <a:ext cx="337200" cy="337200"/>
          </a:xfrm>
          <a:prstGeom prst="mathPlus">
            <a:avLst>
              <a:gd fmla="val 23520" name="adj1"/>
            </a:avLst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0"/>
          <p:cNvSpPr txBox="1"/>
          <p:nvPr/>
        </p:nvSpPr>
        <p:spPr>
          <a:xfrm>
            <a:off x="4416675" y="3119950"/>
            <a:ext cx="1309200" cy="5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Competencias sin escenario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1" name="Google Shape;131;p20"/>
          <p:cNvSpPr txBox="1"/>
          <p:nvPr/>
        </p:nvSpPr>
        <p:spPr>
          <a:xfrm>
            <a:off x="4416675" y="3985350"/>
            <a:ext cx="1309200" cy="5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Competencias stand-by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/>
          <p:nvPr>
            <p:ph idx="4294967295" type="subTitle"/>
          </p:nvPr>
        </p:nvSpPr>
        <p:spPr>
          <a:xfrm>
            <a:off x="5474375" y="3012475"/>
            <a:ext cx="3151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3. Oportunidades de autoempleo colectivo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7" name="Google Shape;137;p21"/>
          <p:cNvSpPr txBox="1"/>
          <p:nvPr>
            <p:ph idx="4294967295" type="subTitle"/>
          </p:nvPr>
        </p:nvSpPr>
        <p:spPr>
          <a:xfrm>
            <a:off x="5474375" y="595925"/>
            <a:ext cx="3151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1.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Acceso a la función profesional. Formación permanente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8" name="Google Shape;138;p21"/>
          <p:cNvSpPr txBox="1"/>
          <p:nvPr>
            <p:ph idx="4294967295" type="ctrTitle"/>
          </p:nvPr>
        </p:nvSpPr>
        <p:spPr>
          <a:xfrm>
            <a:off x="3048600" y="1991850"/>
            <a:ext cx="3046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TRIPLE RETO</a:t>
            </a:r>
            <a:endParaRPr b="1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9" name="Google Shape;139;p21"/>
          <p:cNvSpPr txBox="1"/>
          <p:nvPr>
            <p:ph idx="12" type="sldNum"/>
          </p:nvPr>
        </p:nvSpPr>
        <p:spPr>
          <a:xfrm>
            <a:off x="4297650" y="444797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999999"/>
                </a:solidFill>
              </a:rPr>
              <a:t>‹#›</a:t>
            </a:fld>
            <a:endParaRPr>
              <a:solidFill>
                <a:srgbClr val="999999"/>
              </a:solidFill>
            </a:endParaRPr>
          </a:p>
        </p:txBody>
      </p:sp>
      <p:sp>
        <p:nvSpPr>
          <p:cNvPr id="140" name="Google Shape;140;p21"/>
          <p:cNvSpPr txBox="1"/>
          <p:nvPr>
            <p:ph idx="4294967295" type="subTitle"/>
          </p:nvPr>
        </p:nvSpPr>
        <p:spPr>
          <a:xfrm>
            <a:off x="6194825" y="1991850"/>
            <a:ext cx="3151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2. Empoderamiento progresivo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1" name="Google Shape;141;p21"/>
          <p:cNvSpPr/>
          <p:nvPr/>
        </p:nvSpPr>
        <p:spPr>
          <a:xfrm>
            <a:off x="477939" y="899204"/>
            <a:ext cx="3046759" cy="2970087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glamou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