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16"/>
  </p:notesMasterIdLst>
  <p:sldIdLst>
    <p:sldId id="256" r:id="rId2"/>
    <p:sldId id="259" r:id="rId3"/>
    <p:sldId id="285" r:id="rId4"/>
    <p:sldId id="266" r:id="rId5"/>
    <p:sldId id="262" r:id="rId6"/>
    <p:sldId id="287" r:id="rId7"/>
    <p:sldId id="261" r:id="rId8"/>
    <p:sldId id="288" r:id="rId9"/>
    <p:sldId id="265" r:id="rId10"/>
    <p:sldId id="286" r:id="rId11"/>
    <p:sldId id="258" r:id="rId12"/>
    <p:sldId id="289" r:id="rId13"/>
    <p:sldId id="280" r:id="rId14"/>
    <p:sldId id="281" r:id="rId15"/>
  </p:sldIdLst>
  <p:sldSz cx="9144000" cy="5143500" type="screen16x9"/>
  <p:notesSz cx="6858000" cy="9144000"/>
  <p:embeddedFontLst>
    <p:embeddedFont>
      <p:font typeface="Titillium Web" panose="020B0604020202020204" charset="0"/>
      <p:regular r:id="rId17"/>
      <p:bold r:id="rId18"/>
      <p:italic r:id="rId19"/>
      <p:boldItalic r:id="rId20"/>
    </p:embeddedFont>
  </p:embeddedFontLst>
  <p:custDataLst>
    <p:tags r:id="rId21"/>
  </p:custDataLst>
  <p:defaultTextStyle>
    <a:defPPr marR="0" lvl="0" algn="l" rtl="0">
      <a:lnSpc>
        <a:spcPct val="100000"/>
      </a:lnSpc>
      <a:spcBef>
        <a:spcPct val="0"/>
      </a:spcBef>
      <a:spcAft>
        <a:spcPct val="0"/>
      </a:spcAft>
    </a:defPPr>
    <a:lvl1pPr marR="0" lvl="0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5CA66B3-E73F-4030-B490-B3C949B709D6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1134" y="-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ct val="0"/>
              </a:spcBef>
              <a:spcAft>
                <a:spcPct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ct val="0"/>
              </a:spcBef>
              <a:spcAft>
                <a:spcPct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ct val="0"/>
              </a:spcBef>
              <a:spcAft>
                <a:spcPct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ct val="0"/>
              </a:spcBef>
              <a:spcAft>
                <a:spcPct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ct val="0"/>
              </a:spcBef>
              <a:spcAft>
                <a:spcPct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ct val="0"/>
              </a:spcBef>
              <a:spcAft>
                <a:spcPct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ct val="0"/>
              </a:spcBef>
              <a:spcAft>
                <a:spcPct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ct val="0"/>
              </a:spcBef>
              <a:spcAft>
                <a:spcPct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ct val="0"/>
              </a:spcBef>
              <a:spcAft>
                <a:spcPct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442785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ct val="0"/>
      </a:spcBef>
      <a:spcAft>
        <a:spcPct val="0"/>
      </a:spcAft>
    </a:defPPr>
    <a:lvl1pPr marR="0" lvl="0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03924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29502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8498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9085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33227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745800"/>
          </a:xfrm>
          <a:prstGeom prst="rect">
            <a:avLst/>
          </a:prstGeom>
          <a:solidFill>
            <a:srgbClr val="FF0040">
              <a:alpha val="81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79000" y="1920450"/>
            <a:ext cx="54300" cy="119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915625"/>
            <a:ext cx="5412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63175" y="47575"/>
            <a:ext cx="2880824" cy="69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0"/>
            <a:ext cx="9144000" cy="37458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579000" y="1722000"/>
            <a:ext cx="54300" cy="136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826350" y="1519225"/>
            <a:ext cx="46383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826350" y="2763850"/>
            <a:ext cx="7632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None/>
              <a:defRPr>
                <a:solidFill>
                  <a:srgbClr val="000000"/>
                </a:solidFill>
              </a:defRPr>
            </a:lvl1pPr>
            <a:lvl2pPr lvl="1" rtl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2pPr>
            <a:lvl3pPr lvl="2" rtl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3pPr>
            <a:lvl4pPr lvl="3" rtl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4pPr>
            <a:lvl5pPr lvl="4" rtl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5pPr>
            <a:lvl6pPr lvl="5" rtl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6pPr>
            <a:lvl7pPr lvl="6" rtl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7pPr>
            <a:lvl8pPr lvl="7" rtl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8pPr>
            <a:lvl9pPr lvl="8" rtl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63175" y="47575"/>
            <a:ext cx="2880824" cy="69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1pPr>
            <a:lvl2pPr lvl="1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44425" y="1586325"/>
            <a:ext cx="5971500" cy="3148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ct val="0"/>
              </a:spcAft>
              <a:buSzPts val="1800"/>
              <a:buChar char="▪"/>
              <a:defRPr/>
            </a:lvl1pPr>
            <a:lvl2pPr marL="914400" lvl="1" indent="-342900">
              <a:spcBef>
                <a:spcPct val="0"/>
              </a:spcBef>
              <a:spcAft>
                <a:spcPct val="0"/>
              </a:spcAft>
              <a:buSzPts val="1800"/>
              <a:buChar char="▫"/>
              <a:defRPr/>
            </a:lvl2pPr>
            <a:lvl3pPr marL="1371600" lvl="2" indent="-342900">
              <a:spcBef>
                <a:spcPct val="0"/>
              </a:spcBef>
              <a:spcAft>
                <a:spcPct val="0"/>
              </a:spcAft>
              <a:buSzPts val="1800"/>
              <a:buChar char="▸"/>
              <a:defRPr/>
            </a:lvl3pPr>
            <a:lvl4pPr marL="1828800" lvl="3" indent="-342900">
              <a:spcBef>
                <a:spcPct val="0"/>
              </a:spcBef>
              <a:spcAft>
                <a:spcPct val="0"/>
              </a:spcAft>
              <a:buSzPts val="1800"/>
              <a:buChar char="▹"/>
              <a:defRPr/>
            </a:lvl4pPr>
            <a:lvl5pPr marL="2286000" lvl="4" indent="-342900">
              <a:spcBef>
                <a:spcPct val="0"/>
              </a:spcBef>
              <a:spcAft>
                <a:spcPct val="0"/>
              </a:spcAft>
              <a:buSzPts val="1800"/>
              <a:buChar char="▹"/>
              <a:defRPr/>
            </a:lvl5pPr>
            <a:lvl6pPr marL="2743200" lvl="5" indent="-342900">
              <a:spcBef>
                <a:spcPct val="0"/>
              </a:spcBef>
              <a:spcAft>
                <a:spcPct val="0"/>
              </a:spcAft>
              <a:buSzPts val="1800"/>
              <a:buChar char="▹"/>
              <a:defRPr/>
            </a:lvl6pPr>
            <a:lvl7pPr marL="3200400" lvl="6" indent="-342900">
              <a:spcBef>
                <a:spcPct val="0"/>
              </a:spcBef>
              <a:spcAft>
                <a:spcPct val="0"/>
              </a:spcAft>
              <a:buSzPts val="1800"/>
              <a:buChar char="▹"/>
              <a:defRPr/>
            </a:lvl7pPr>
            <a:lvl8pPr marL="3657600" lvl="7" indent="-342900">
              <a:spcBef>
                <a:spcPct val="0"/>
              </a:spcBef>
              <a:spcAft>
                <a:spcPct val="0"/>
              </a:spcAft>
              <a:buSzPts val="1800"/>
              <a:buChar char="▹"/>
              <a:defRPr/>
            </a:lvl8pPr>
            <a:lvl9pPr marL="4114800" lvl="8" indent="-342900">
              <a:spcBef>
                <a:spcPct val="0"/>
              </a:spcBef>
              <a:spcAft>
                <a:spcPct val="0"/>
              </a:spcAft>
              <a:buSzPts val="1800"/>
              <a:buChar char="▹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31" name="Google Shape;31;p5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1pPr>
            <a:lvl2pPr lvl="1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57" name="Google Shape;57;p8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601771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B8BC7E6-4B52-460B-A92F-ABC4777336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61466" y="4361975"/>
            <a:ext cx="2468230" cy="70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22890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1pPr>
            <a:lvl2pPr lvl="1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601771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B8BC7E6-4B52-460B-A92F-ABC4777336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70789" y="4230477"/>
            <a:ext cx="2929206" cy="83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7783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half">
  <p:cSld name="TITLE_ONLY_1_1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/>
          <p:nvPr/>
        </p:nvSpPr>
        <p:spPr>
          <a:xfrm>
            <a:off x="0" y="0"/>
            <a:ext cx="45780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72" name="Google Shape;72;p10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TITLE_ONLY_1_1_1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/>
          <p:nvPr/>
        </p:nvSpPr>
        <p:spPr>
          <a:xfrm>
            <a:off x="0" y="0"/>
            <a:ext cx="2292000" cy="5143500"/>
          </a:xfrm>
          <a:prstGeom prst="rect">
            <a:avLst/>
          </a:prstGeom>
          <a:solidFill>
            <a:srgbClr val="FF0040">
              <a:alpha val="81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8" name="Google Shape;78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">
  <p:cSld name="BLANK_1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/>
          <p:nvPr/>
        </p:nvSpPr>
        <p:spPr>
          <a:xfrm>
            <a:off x="0" y="0"/>
            <a:ext cx="9144000" cy="259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4" name="Google Shape;9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ct val="0"/>
              </a:spcBef>
              <a:spcAft>
                <a:spcPct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ct val="0"/>
              </a:spcBef>
              <a:spcAft>
                <a:spcPct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ct val="0"/>
              </a:spcBef>
              <a:spcAft>
                <a:spcPct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ct val="0"/>
              </a:spcBef>
              <a:spcAft>
                <a:spcPct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ct val="0"/>
              </a:spcBef>
              <a:spcAft>
                <a:spcPct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ct val="0"/>
              </a:spcBef>
              <a:spcAft>
                <a:spcPct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ct val="0"/>
              </a:spcBef>
              <a:spcAft>
                <a:spcPct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ct val="0"/>
              </a:spcBef>
              <a:spcAft>
                <a:spcPct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ct val="0"/>
              </a:spcBef>
              <a:spcAft>
                <a:spcPct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3798" y="1586325"/>
            <a:ext cx="6092100" cy="31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ct val="0"/>
              </a:spcAft>
              <a:buClr>
                <a:srgbClr val="FF004E"/>
              </a:buClr>
              <a:buSzPts val="1800"/>
              <a:buFont typeface="Titillium Web"/>
              <a:buChar char="▪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42900">
              <a:spcBef>
                <a:spcPct val="0"/>
              </a:spcBef>
              <a:spcAft>
                <a:spcPct val="0"/>
              </a:spcAft>
              <a:buClr>
                <a:srgbClr val="FF004E"/>
              </a:buClr>
              <a:buSzPts val="1800"/>
              <a:buFont typeface="Titillium Web"/>
              <a:buChar char="▫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42900">
              <a:spcBef>
                <a:spcPct val="0"/>
              </a:spcBef>
              <a:spcAft>
                <a:spcPct val="0"/>
              </a:spcAft>
              <a:buClr>
                <a:srgbClr val="FF004E"/>
              </a:buClr>
              <a:buSzPts val="1800"/>
              <a:buFont typeface="Titillium Web"/>
              <a:buChar char="▸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42900">
              <a:spcBef>
                <a:spcPct val="0"/>
              </a:spcBef>
              <a:spcAft>
                <a:spcPct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42900">
              <a:spcBef>
                <a:spcPct val="0"/>
              </a:spcBef>
              <a:spcAft>
                <a:spcPct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42900">
              <a:spcBef>
                <a:spcPct val="0"/>
              </a:spcBef>
              <a:spcAft>
                <a:spcPct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42900">
              <a:spcBef>
                <a:spcPct val="0"/>
              </a:spcBef>
              <a:spcAft>
                <a:spcPct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42900">
              <a:spcBef>
                <a:spcPct val="0"/>
              </a:spcBef>
              <a:spcAft>
                <a:spcPct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42900">
              <a:spcBef>
                <a:spcPct val="0"/>
              </a:spcBef>
              <a:spcAft>
                <a:spcPct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62" r:id="rId4"/>
    <p:sldLayoutId id="2147483663" r:id="rId5"/>
    <p:sldLayoutId id="2147483656" r:id="rId6"/>
    <p:sldLayoutId id="2147483657" r:id="rId7"/>
    <p:sldLayoutId id="2147483660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hyperlink" Target="http://soyplastic.net/2010/10/manifiesto-por-una-universidad-libre-de-pseudociencia-y-oscurantismo" TargetMode="Externa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gif"/><Relationship Id="rId7" Type="http://schemas.openxmlformats.org/officeDocument/2006/relationships/hyperlink" Target="https://creativecommons.org/licenses/by-sa/3.0/" TargetMode="External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commons.wikimedia.org/wiki/File:Flag_of_Portugal.svg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creativecommons.org/licenses/by-nc-sa/3.0/" TargetMode="External"/><Relationship Id="rId10" Type="http://schemas.openxmlformats.org/officeDocument/2006/relationships/image" Target="../media/image13.jpeg"/><Relationship Id="rId4" Type="http://schemas.openxmlformats.org/officeDocument/2006/relationships/hyperlink" Target="https://workinprogress.oowsection.org/category/panels/panel-research-methods/" TargetMode="External"/><Relationship Id="rId9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carnival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unsplash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://iessanjose.blogspot.com/2014/10/creacion-de-contenidos-la-innovacion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ctrTitle"/>
          </p:nvPr>
        </p:nvSpPr>
        <p:spPr>
          <a:xfrm>
            <a:off x="685800" y="1915625"/>
            <a:ext cx="5412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4800" b="1" i="0" strike="noStrike" cap="none" spc="0" baseline="0">
                <a:solidFill>
                  <a:srgbClr val="FFFFFF"/>
                </a:solidFill>
                <a:effectLst/>
                <a:latin typeface="Titillium Web"/>
                <a:ea typeface="Titillium Web"/>
                <a:cs typeface="Titillium Web"/>
              </a:rPr>
              <a:t>APPLICABILITY HYPOTHESIS</a:t>
            </a:r>
            <a:br>
              <a:rPr sz="4800"/>
            </a:br>
            <a:r>
              <a:rPr lang="en-GB" sz="4800" b="1" i="0" strike="noStrike" cap="none" spc="0" baseline="0">
                <a:solidFill>
                  <a:srgbClr val="FFFFFF"/>
                </a:solidFill>
                <a:effectLst/>
                <a:latin typeface="Titillium Web"/>
                <a:ea typeface="Titillium Web"/>
                <a:cs typeface="Titillium Web"/>
              </a:rPr>
              <a:t>Aracne+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5"/>
          <p:cNvSpPr txBox="1">
            <a:spLocks noGrp="1"/>
          </p:cNvSpPr>
          <p:nvPr>
            <p:ph type="title" idx="4294967295"/>
          </p:nvPr>
        </p:nvSpPr>
        <p:spPr>
          <a:xfrm>
            <a:off x="0" y="3311150"/>
            <a:ext cx="2280356" cy="138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2600" b="1" i="0" strike="noStrike" cap="none" spc="0" baseline="0">
                <a:solidFill>
                  <a:srgbClr val="FFFFFF"/>
                </a:solidFill>
                <a:effectLst/>
                <a:latin typeface="Titillium Web"/>
                <a:ea typeface="Titillium Web"/>
                <a:cs typeface="Titillium Web"/>
              </a:rPr>
              <a:t>Applicability hypothesis</a:t>
            </a:r>
          </a:p>
        </p:txBody>
      </p:sp>
      <p:sp>
        <p:nvSpPr>
          <p:cNvPr id="184" name="Google Shape;184;p2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5" name="Google Shape;136;p20">
            <a:extLst>
              <a:ext uri="{FF2B5EF4-FFF2-40B4-BE49-F238E27FC236}">
                <a16:creationId xmlns:a16="http://schemas.microsoft.com/office/drawing/2014/main" id="{69370BA2-8649-4923-8E77-0D28A8947FE9}"/>
              </a:ext>
            </a:extLst>
          </p:cNvPr>
          <p:cNvSpPr txBox="1"/>
          <p:nvPr/>
        </p:nvSpPr>
        <p:spPr>
          <a:xfrm>
            <a:off x="2379714" y="297500"/>
            <a:ext cx="5971500" cy="31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L="457200" indent="-342900">
              <a:spcBef>
                <a:spcPts val="600"/>
              </a:spcBef>
              <a:buClr>
                <a:srgbClr val="FF004E"/>
              </a:buClr>
              <a:buSzPts val="1800"/>
              <a:buFont typeface="+mj-lt"/>
              <a:buAutoNum type="arabicPeriod" startAt="5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indent="-342900">
              <a:buClr>
                <a:srgbClr val="FF004E"/>
              </a:buClr>
              <a:buSzPts val="1800"/>
              <a:buFont typeface="Titillium Web"/>
              <a:buChar char="▫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indent="-342900">
              <a:buClr>
                <a:srgbClr val="FF004E"/>
              </a:buClr>
              <a:buSzPts val="1800"/>
              <a:buFont typeface="Titillium Web"/>
              <a:buChar char="▸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indent="-342900"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indent="-342900"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indent="-342900"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indent="-342900"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indent="-342900"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indent="-342900"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>
              <a:buFont typeface="+mj-lt"/>
              <a:buAutoNum type="arabicPeriod"/>
            </a:pPr>
            <a:r>
              <a:rPr lang="en-GB" sz="20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Introduction and context in which the training will be delivered.</a:t>
            </a:r>
          </a:p>
          <a:p>
            <a:pPr>
              <a:buAutoNum type="arabicPeriod"/>
            </a:pPr>
            <a:r>
              <a:rPr lang="en-GB" sz="20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Common objectives between the training activity and specific context-related objectives.</a:t>
            </a:r>
          </a:p>
          <a:p>
            <a:pPr>
              <a:buAutoNum type="arabicPeriod"/>
            </a:pPr>
            <a:r>
              <a:rPr lang="en-GB" sz="20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General description of the three parallel activities.</a:t>
            </a:r>
          </a:p>
          <a:p>
            <a:pPr>
              <a:buAutoNum type="arabicPeriod"/>
            </a:pPr>
            <a:r>
              <a:rPr lang="en-GB" sz="20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Common and specific methodology requirements for each training activity.</a:t>
            </a:r>
          </a:p>
          <a:p>
            <a:pPr>
              <a:buAutoNum type="arabicPeriod"/>
            </a:pPr>
            <a:r>
              <a:rPr lang="en-GB" sz="20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Resources needed.</a:t>
            </a:r>
          </a:p>
          <a:p>
            <a:pPr>
              <a:buAutoNum type="arabicPeriod"/>
            </a:pPr>
            <a:r>
              <a:rPr lang="en-GB" sz="20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Partnerships with organisations and companies. </a:t>
            </a:r>
          </a:p>
          <a:p>
            <a:pPr>
              <a:buAutoNum type="arabicPeriod"/>
            </a:pPr>
            <a:r>
              <a:rPr lang="en-GB" sz="20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Indicators for assessing the extent to which the model applies to the proposed activities.</a:t>
            </a:r>
          </a:p>
          <a:p>
            <a:pPr>
              <a:buAutoNum type="arabicPeriod"/>
            </a:pPr>
            <a:endParaRPr lang="es-ES" sz="2000"/>
          </a:p>
        </p:txBody>
      </p:sp>
    </p:spTree>
    <p:extLst>
      <p:ext uri="{BB962C8B-B14F-4D97-AF65-F5344CB8AC3E}">
        <p14:creationId xmlns:p14="http://schemas.microsoft.com/office/powerpoint/2010/main" val="143643843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>
            <a:spLocks noGrp="1"/>
          </p:cNvSpPr>
          <p:nvPr>
            <p:ph type="ctrTitle" idx="4294967295"/>
          </p:nvPr>
        </p:nvSpPr>
        <p:spPr>
          <a:xfrm>
            <a:off x="2361750" y="-177389"/>
            <a:ext cx="6556472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9600" b="1" i="0" strike="noStrike" cap="none" spc="0" baseline="0">
                <a:solidFill>
                  <a:srgbClr val="FFFFFF"/>
                </a:solidFill>
                <a:effectLst/>
                <a:latin typeface="Titillium Web"/>
                <a:ea typeface="Titillium Web"/>
                <a:cs typeface="Titillium Web"/>
              </a:rPr>
              <a:t>Elevator Pitch!</a:t>
            </a:r>
          </a:p>
        </p:txBody>
      </p:sp>
      <p:sp>
        <p:nvSpPr>
          <p:cNvPr id="115" name="Google Shape;115;p17"/>
          <p:cNvSpPr txBox="1">
            <a:spLocks noGrp="1"/>
          </p:cNvSpPr>
          <p:nvPr>
            <p:ph type="subTitle" idx="4294967295"/>
          </p:nvPr>
        </p:nvSpPr>
        <p:spPr>
          <a:xfrm>
            <a:off x="2380675" y="2775675"/>
            <a:ext cx="5024836" cy="22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ct val="0"/>
              </a:spcAft>
              <a:buNone/>
            </a:pPr>
            <a:r>
              <a:rPr lang="en-GB" sz="3600" b="0" i="0" strike="noStrike" cap="none" spc="0" baseline="0" dirty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5 minutes/presentation</a:t>
            </a:r>
          </a:p>
        </p:txBody>
      </p:sp>
      <p:pic>
        <p:nvPicPr>
          <p:cNvPr id="116" name="Google Shape;116;p17"/>
          <p:cNvPicPr preferRelativeResize="0"/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00001" y="1715911"/>
            <a:ext cx="1368000" cy="1366273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7" name="Google Shape;117;p1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E4F0E99-F832-41E4-8610-3D6D70B56475}"/>
              </a:ext>
            </a:extLst>
          </p:cNvPr>
          <p:cNvSpPr txBox="1"/>
          <p:nvPr/>
        </p:nvSpPr>
        <p:spPr>
          <a:xfrm>
            <a:off x="700001" y="3082183"/>
            <a:ext cx="1395194" cy="640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0" i="0" strike="noStrike" cap="none" spc="0" baseline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hlinkClick r:id="rId6" tooltip="http://soyplastic.net/2010/10/manifiesto-por-una-universidad-libre-de-pseudociencia-y-oscurantismo" history="0"/>
              </a:rPr>
              <a:t>This photo</a:t>
            </a:r>
            <a:r>
              <a:rPr lang="en-GB" sz="900" b="0" i="0" strike="noStrike" cap="none" spc="0" baseline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by an unknown author is under license </a:t>
            </a:r>
            <a:r>
              <a:rPr lang="en-GB" sz="900" b="0" i="0" strike="noStrike" cap="none" spc="0" baseline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hlinkClick r:id="rId5" tooltip="https://creativecommons.org/licenses/by-sa/3.0/" history="0"/>
              </a:rPr>
              <a:t>CC BY-SA</a:t>
            </a: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C308D156-4D57-4974-AE93-582A9387F4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6920658"/>
              </p:ext>
            </p:extLst>
          </p:nvPr>
        </p:nvGraphicFramePr>
        <p:xfrm>
          <a:off x="3332900" y="3575586"/>
          <a:ext cx="2478199" cy="175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Acrobat Document" r:id="rId7" imgW="0" imgH="0" progId="AcroExch.Document.DC">
                  <p:embed/>
                </p:oleObj>
              </mc:Choice>
              <mc:Fallback>
                <p:oleObj name="Acrobat Document" r:id="rId7" imgW="0" imgH="0" progId="AcroExch.Document.DC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332900" y="3575586"/>
                        <a:ext cx="2478199" cy="1751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>
            <a:spLocks noGrp="1"/>
          </p:cNvSpPr>
          <p:nvPr>
            <p:ph type="ctrTitle" idx="4294967295"/>
          </p:nvPr>
        </p:nvSpPr>
        <p:spPr>
          <a:xfrm>
            <a:off x="4127274" y="-343845"/>
            <a:ext cx="6556472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9600" b="1" i="0" strike="noStrike" cap="none" spc="0" baseline="0">
                <a:solidFill>
                  <a:srgbClr val="FFFFFF"/>
                </a:solidFill>
                <a:effectLst/>
                <a:latin typeface="Titillium Web"/>
                <a:ea typeface="Titillium Web"/>
                <a:cs typeface="Titillium Web"/>
              </a:rPr>
              <a:t>Speed dating!</a:t>
            </a:r>
          </a:p>
        </p:txBody>
      </p:sp>
      <p:sp>
        <p:nvSpPr>
          <p:cNvPr id="115" name="Google Shape;115;p17"/>
          <p:cNvSpPr txBox="1">
            <a:spLocks noGrp="1"/>
          </p:cNvSpPr>
          <p:nvPr>
            <p:ph type="subTitle" idx="4294967295"/>
          </p:nvPr>
        </p:nvSpPr>
        <p:spPr>
          <a:xfrm rot="20707612">
            <a:off x="77248" y="396603"/>
            <a:ext cx="3570841" cy="7486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ct val="0"/>
              </a:spcAft>
              <a:buNone/>
            </a:pPr>
            <a:r>
              <a:rPr lang="en-GB" sz="36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5 minutes/couple</a:t>
            </a:r>
          </a:p>
        </p:txBody>
      </p:sp>
      <p:pic>
        <p:nvPicPr>
          <p:cNvPr id="116" name="Google Shape;116;p17"/>
          <p:cNvPicPr preferRelativeResize="0"/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01750" y="1561785"/>
            <a:ext cx="2160000" cy="108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7" name="Google Shape;117;p1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E4F0E99-F832-41E4-8610-3D6D70B56475}"/>
              </a:ext>
            </a:extLst>
          </p:cNvPr>
          <p:cNvSpPr txBox="1"/>
          <p:nvPr/>
        </p:nvSpPr>
        <p:spPr>
          <a:xfrm>
            <a:off x="597750" y="2685549"/>
            <a:ext cx="1369368" cy="640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hlinkClick r:id="rId4" tooltip="https://workinprogress.oowsection.org/category/panels/panel-research-methods/" history="0"/>
              </a:rPr>
              <a:t>This image</a:t>
            </a:r>
            <a:r>
              <a:rPr lang="en-GB" sz="9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by an unknown author is under license </a:t>
            </a:r>
            <a:r>
              <a:rPr lang="en-GB" sz="9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hlinkClick r:id="rId5" tooltip="https://creativecommons.org/licenses/by-nc-sa/3.0/" history="0"/>
              </a:rPr>
              <a:t>CC BY-SA-NC</a:t>
            </a:r>
          </a:p>
        </p:txBody>
      </p:sp>
      <p:sp>
        <p:nvSpPr>
          <p:cNvPr id="9" name="Google Shape;298;p33">
            <a:extLst>
              <a:ext uri="{FF2B5EF4-FFF2-40B4-BE49-F238E27FC236}">
                <a16:creationId xmlns:a16="http://schemas.microsoft.com/office/drawing/2014/main" id="{85867D9B-FAA1-4DF1-8FB2-99D249DE2265}"/>
              </a:ext>
            </a:extLst>
          </p:cNvPr>
          <p:cNvSpPr txBox="1"/>
          <p:nvPr/>
        </p:nvSpPr>
        <p:spPr>
          <a:xfrm>
            <a:off x="1922609" y="2633728"/>
            <a:ext cx="2017500" cy="13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L="0" indent="0">
              <a:spcBef>
                <a:spcPts val="600"/>
              </a:spcBef>
              <a:buClr>
                <a:srgbClr val="FF004E"/>
              </a:buClr>
              <a:buSzPts val="14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indent="-317500">
              <a:buClr>
                <a:srgbClr val="FF004E"/>
              </a:buClr>
              <a:buSzPts val="1400"/>
              <a:buFont typeface="Titillium Web"/>
              <a:buChar char="▫"/>
              <a:defRPr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indent="-317500">
              <a:buClr>
                <a:srgbClr val="FF004E"/>
              </a:buClr>
              <a:buSzPts val="1400"/>
              <a:buFont typeface="Titillium Web"/>
              <a:buChar char="▸"/>
              <a:defRPr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indent="-317500">
              <a:buClr>
                <a:srgbClr val="FF004E"/>
              </a:buClr>
              <a:buSzPts val="1400"/>
              <a:buFont typeface="Titillium Web"/>
              <a:buChar char="▹"/>
              <a:defRPr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indent="-317500">
              <a:buClr>
                <a:srgbClr val="FF004E"/>
              </a:buClr>
              <a:buSzPts val="1400"/>
              <a:buFont typeface="Titillium Web"/>
              <a:buChar char="▹"/>
              <a:defRPr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indent="-317500">
              <a:buClr>
                <a:srgbClr val="FF004E"/>
              </a:buClr>
              <a:buSzPts val="1400"/>
              <a:buFont typeface="Titillium Web"/>
              <a:buChar char="▹"/>
              <a:defRPr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indent="-317500">
              <a:buClr>
                <a:srgbClr val="FF004E"/>
              </a:buClr>
              <a:buSzPts val="1400"/>
              <a:buFont typeface="Titillium Web"/>
              <a:buChar char="▹"/>
              <a:defRPr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indent="-317500">
              <a:buClr>
                <a:srgbClr val="FF004E"/>
              </a:buClr>
              <a:buSzPts val="1400"/>
              <a:buFont typeface="Titillium Web"/>
              <a:buChar char="▹"/>
              <a:defRPr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indent="-317500">
              <a:buClr>
                <a:srgbClr val="FF004E"/>
              </a:buClr>
              <a:buSzPts val="1400"/>
              <a:buFont typeface="Titillium Web"/>
              <a:buChar char="▹"/>
              <a:defRPr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r>
              <a:rPr lang="en-GB" sz="1400" b="1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ROUND 1:</a:t>
            </a:r>
          </a:p>
          <a:p>
            <a:r>
              <a:rPr lang="en-US"/>
              <a:t> </a:t>
            </a:r>
            <a:endParaRPr lang="en-US" b="0"/>
          </a:p>
          <a:p>
            <a:r>
              <a:rPr lang="en-GB" sz="1400" b="1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ROUND 2:</a:t>
            </a:r>
          </a:p>
          <a:p>
            <a:endParaRPr lang="en-US" b="0"/>
          </a:p>
          <a:p>
            <a:r>
              <a:rPr lang="en-GB" sz="1400" b="1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ROUND 3: </a:t>
            </a:r>
          </a:p>
          <a:p>
            <a:endParaRPr lang="en-US"/>
          </a:p>
          <a:p>
            <a:r>
              <a:rPr lang="en-GB" sz="1400" b="1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ROUND 4:</a:t>
            </a:r>
            <a:r>
              <a:rPr lang="en-GB" sz="14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9C3DECD-C65B-44FE-B4FF-706F6D490732}"/>
              </a:ext>
            </a:extLst>
          </p:cNvPr>
          <p:cNvSpPr txBox="1"/>
          <p:nvPr/>
        </p:nvSpPr>
        <p:spPr>
          <a:xfrm>
            <a:off x="716258" y="5328612"/>
            <a:ext cx="1147556" cy="640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0" i="0" strike="noStrike" cap="none" spc="0" baseline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hlinkClick r:id="rId6" tooltip="https://commons.wikimedia.org/wiki/File:Flag_of_Portugal.svg" history="0"/>
              </a:rPr>
              <a:t>This photo</a:t>
            </a:r>
            <a:r>
              <a:rPr lang="en-GB" sz="900" b="0" i="0" strike="noStrike" cap="none" spc="0" baseline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by an unknown author is under license </a:t>
            </a:r>
            <a:r>
              <a:rPr lang="en-GB" sz="900" b="0" i="0" strike="noStrike" cap="none" spc="0" baseline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hlinkClick r:id="rId7" tooltip="https://creativecommons.org/licenses/by-sa/3.0/" history="0"/>
              </a:rPr>
              <a:t>CC BY-SA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3806354-5054-4328-93F3-E03DF5AE08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1584" y="3774762"/>
            <a:ext cx="579137" cy="57913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6D72E5F-4E63-41A7-A733-E65F491444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72744" y="2679159"/>
            <a:ext cx="918823" cy="41530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A6427D0-648C-4142-91BB-F3465FC724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72744" y="3365460"/>
            <a:ext cx="1272651" cy="23513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44F9629-8E52-46C8-AF9A-3984E710F5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60166" y="3286227"/>
            <a:ext cx="1060156" cy="39360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D6947ED6-DB73-4B0B-89D4-9D8F0BE090F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37737" y="2654146"/>
            <a:ext cx="474499" cy="458682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5D61BC3B-5105-460D-B86C-74BDCF7719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1584" y="4436756"/>
            <a:ext cx="918823" cy="415308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6D80E8A8-A051-436E-B1CB-0EBD1F4806C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20407" y="4476239"/>
            <a:ext cx="474499" cy="458682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CC2ADD15-B7A3-4093-A3D9-21B9AA97BA2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r="50000" b="-12298"/>
          <a:stretch>
            <a:fillRect/>
          </a:stretch>
        </p:blipFill>
        <p:spPr>
          <a:xfrm>
            <a:off x="4312771" y="4588012"/>
            <a:ext cx="636326" cy="264052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245E0F97-431B-48CC-9836-18AA7B4A2F3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39978"/>
          <a:stretch>
            <a:fillRect/>
          </a:stretch>
        </p:blipFill>
        <p:spPr>
          <a:xfrm>
            <a:off x="5094543" y="4523903"/>
            <a:ext cx="636327" cy="3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60296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9"/>
          <p:cNvSpPr txBox="1">
            <a:spLocks noGrp="1"/>
          </p:cNvSpPr>
          <p:nvPr>
            <p:ph type="ctrTitle" idx="4294967295"/>
          </p:nvPr>
        </p:nvSpPr>
        <p:spPr>
          <a:xfrm>
            <a:off x="2361750" y="1357900"/>
            <a:ext cx="5032472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9600" b="1" i="0" strike="noStrike" cap="none" spc="0" baseline="0">
                <a:solidFill>
                  <a:srgbClr val="FFFFFF"/>
                </a:solidFill>
                <a:effectLst/>
                <a:latin typeface="Titillium Web"/>
                <a:ea typeface="Titillium Web"/>
                <a:cs typeface="Titillium Web"/>
              </a:rPr>
              <a:t>Thank you!</a:t>
            </a:r>
          </a:p>
        </p:txBody>
      </p:sp>
      <p:pic>
        <p:nvPicPr>
          <p:cNvPr id="352" name="Google Shape;352;p39" descr="photo-1434030216411-0b793f4b417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001" y="1874860"/>
            <a:ext cx="1393800" cy="1393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3" name="Google Shape;353;p3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0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2600" b="1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Credits</a:t>
            </a:r>
          </a:p>
        </p:txBody>
      </p:sp>
      <p:sp>
        <p:nvSpPr>
          <p:cNvPr id="359" name="Google Shape;359;p40"/>
          <p:cNvSpPr txBox="1">
            <a:spLocks noGrp="1"/>
          </p:cNvSpPr>
          <p:nvPr>
            <p:ph type="body" idx="1"/>
          </p:nvPr>
        </p:nvSpPr>
        <p:spPr>
          <a:xfrm>
            <a:off x="844425" y="1586325"/>
            <a:ext cx="5971500" cy="31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ct val="0"/>
              </a:spcAft>
              <a:buNone/>
            </a:pPr>
            <a:r>
              <a:rPr lang="en-GB" sz="18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Special thanks to all the people who made and released these awesome resources for free:</a:t>
            </a:r>
          </a:p>
          <a:p>
            <a:pPr marL="457200" lvl="0" indent="-342900" algn="l" rtl="0">
              <a:lnSpc>
                <a:spcPct val="115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1800"/>
              <a:buChar char="▪"/>
            </a:pPr>
            <a:r>
              <a:rPr lang="en-GB" sz="18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Presentation template by </a:t>
            </a:r>
            <a:r>
              <a:rPr lang="en-GB" sz="1800" b="0" i="0" u="sng" strike="noStrike" cap="none" spc="0" baseline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tillium Web"/>
                <a:ea typeface="Titillium Web"/>
                <a:cs typeface="Titillium Web"/>
                <a:hlinkClick r:id="rId3" history="0"/>
              </a:rPr>
              <a:t>SlidesCarnival</a:t>
            </a:r>
          </a:p>
          <a:p>
            <a:pPr marL="457200" lvl="0" indent="-342900" algn="l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Char char="▪"/>
            </a:pPr>
            <a:r>
              <a:rPr lang="en-GB" sz="18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Photographs by </a:t>
            </a:r>
            <a:r>
              <a:rPr lang="en-GB" sz="1800" b="0" i="0" u="sng" strike="noStrike" cap="none" spc="0" baseline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tillium Web"/>
                <a:ea typeface="Titillium Web"/>
                <a:cs typeface="Titillium Web"/>
                <a:hlinkClick r:id="rId4" history="0"/>
              </a:rPr>
              <a:t>Unsplash</a:t>
            </a:r>
          </a:p>
        </p:txBody>
      </p:sp>
      <p:sp>
        <p:nvSpPr>
          <p:cNvPr id="360" name="Google Shape;360;p4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>
            <a:spLocks noGrp="1"/>
          </p:cNvSpPr>
          <p:nvPr>
            <p:ph type="ctrTitle"/>
          </p:nvPr>
        </p:nvSpPr>
        <p:spPr>
          <a:xfrm>
            <a:off x="826350" y="1519225"/>
            <a:ext cx="46383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3600" b="1" i="0" strike="noStrike" cap="none" spc="0" baseline="0">
                <a:solidFill>
                  <a:srgbClr val="FFFFFF"/>
                </a:solidFill>
                <a:effectLst/>
                <a:latin typeface="Titillium Web"/>
                <a:ea typeface="Titillium Web"/>
                <a:cs typeface="Titillium Web"/>
              </a:rPr>
              <a:t>1.</a:t>
            </a:r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3600" b="1" i="0" strike="noStrike" cap="none" spc="0" baseline="0">
                <a:solidFill>
                  <a:srgbClr val="FFFFFF"/>
                </a:solidFill>
                <a:effectLst/>
                <a:latin typeface="Titillium Web"/>
                <a:ea typeface="Titillium Web"/>
                <a:cs typeface="Titillium Web"/>
              </a:rPr>
              <a:t>Introduction</a:t>
            </a:r>
          </a:p>
        </p:txBody>
      </p:sp>
      <p:sp>
        <p:nvSpPr>
          <p:cNvPr id="124" name="Google Shape;124;p1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2600" b="1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Introduction</a:t>
            </a:r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844425" y="1586325"/>
            <a:ext cx="5971500" cy="31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ct val="0"/>
              </a:spcAft>
              <a:buSzPts val="1800"/>
              <a:buChar char="▪"/>
            </a:pPr>
            <a:r>
              <a:rPr lang="en-GB" sz="1800" b="0" i="0" strike="noStrike" cap="none" spc="0" baseline="0" dirty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Starting point: outline </a:t>
            </a:r>
            <a:r>
              <a:rPr lang="en-GB" dirty="0">
                <a:solidFill>
                  <a:srgbClr val="000000"/>
                </a:solidFill>
              </a:rPr>
              <a:t>of </a:t>
            </a:r>
            <a:r>
              <a:rPr lang="en-GB" sz="1800" b="0" i="0" strike="noStrike" cap="none" spc="0" baseline="0" dirty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training activity (</a:t>
            </a:r>
            <a:r>
              <a:rPr lang="en-GB" sz="1800" b="1" i="0" strike="noStrike" cap="none" spc="0" baseline="0" dirty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basic unit of service</a:t>
            </a:r>
            <a:r>
              <a:rPr lang="en-GB" sz="1800" b="0" i="0" strike="noStrike" cap="none" spc="0" baseline="0" dirty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) </a:t>
            </a:r>
          </a:p>
          <a:p>
            <a:pPr marL="457200" lvl="0" indent="-342900" algn="l" rtl="0">
              <a:spcBef>
                <a:spcPts val="600"/>
              </a:spcBef>
              <a:spcAft>
                <a:spcPct val="0"/>
              </a:spcAft>
              <a:buSzPts val="1800"/>
              <a:buChar char="▪"/>
            </a:pPr>
            <a:r>
              <a:rPr lang="en-GB" sz="1800" b="0" i="0" strike="noStrike" cap="none" spc="0" baseline="0" dirty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Analyse the target group</a:t>
            </a:r>
          </a:p>
          <a:p>
            <a:pPr lvl="1">
              <a:spcBef>
                <a:spcPts val="600"/>
              </a:spcBef>
              <a:buChar char="▪"/>
            </a:pPr>
            <a:r>
              <a:rPr lang="en-GB" sz="1800" b="0" i="0" strike="noStrike" cap="none" spc="0" baseline="0" dirty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Empathy Map</a:t>
            </a:r>
          </a:p>
          <a:p>
            <a:pPr lvl="1">
              <a:spcBef>
                <a:spcPts val="600"/>
              </a:spcBef>
              <a:buChar char="▪"/>
            </a:pPr>
            <a:r>
              <a:rPr lang="en-GB" sz="1800" b="0" i="0" strike="noStrike" cap="none" spc="0" baseline="0" dirty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Johari </a:t>
            </a:r>
            <a:r>
              <a:rPr lang="en-GB" dirty="0">
                <a:solidFill>
                  <a:srgbClr val="000000"/>
                </a:solidFill>
              </a:rPr>
              <a:t>W</a:t>
            </a:r>
            <a:r>
              <a:rPr lang="en-GB" sz="1800" b="0" i="0" strike="noStrike" cap="none" spc="0" baseline="0" dirty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indow</a:t>
            </a:r>
          </a:p>
          <a:p>
            <a:pPr lvl="1">
              <a:spcBef>
                <a:spcPts val="600"/>
              </a:spcBef>
              <a:buChar char="▪"/>
            </a:pPr>
            <a:r>
              <a:rPr lang="en-GB" sz="1800" b="0" i="0" strike="noStrike" cap="none" spc="0" baseline="0" dirty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Interviews...</a:t>
            </a:r>
          </a:p>
        </p:txBody>
      </p:sp>
      <p:sp>
        <p:nvSpPr>
          <p:cNvPr id="137" name="Google Shape;137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054509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>
            <a:spLocks noGrp="1"/>
          </p:cNvSpPr>
          <p:nvPr>
            <p:ph type="ctrTitle" idx="4294967295"/>
          </p:nvPr>
        </p:nvSpPr>
        <p:spPr>
          <a:xfrm>
            <a:off x="171400" y="258387"/>
            <a:ext cx="80694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7200" b="1" i="0" strike="noStrike" cap="none" spc="0" baseline="0" dirty="0">
                <a:solidFill>
                  <a:srgbClr val="FFFFFF"/>
                </a:solidFill>
                <a:effectLst/>
                <a:latin typeface="Titillium Web"/>
                <a:ea typeface="Titillium Web"/>
                <a:cs typeface="Titillium Web"/>
              </a:rPr>
              <a:t>Integrated job placement pathway</a:t>
            </a:r>
          </a:p>
        </p:txBody>
      </p:sp>
      <p:sp>
        <p:nvSpPr>
          <p:cNvPr id="143" name="Google Shape;143;p21"/>
          <p:cNvSpPr txBox="1">
            <a:spLocks noGrp="1"/>
          </p:cNvSpPr>
          <p:nvPr>
            <p:ph type="subTitle" idx="4294967295"/>
          </p:nvPr>
        </p:nvSpPr>
        <p:spPr>
          <a:xfrm>
            <a:off x="700000" y="2801950"/>
            <a:ext cx="3506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ct val="0"/>
              </a:spcAft>
              <a:buNone/>
            </a:pPr>
            <a:r>
              <a:rPr lang="en-GB" sz="1800" b="0" i="0" strike="noStrike" cap="none" spc="0" baseline="0" dirty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Giving female students the skills to </a:t>
            </a:r>
            <a:r>
              <a:rPr lang="en-GB" sz="1800" b="1" i="0" strike="noStrike" cap="none" spc="0" baseline="0" dirty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make decisions</a:t>
            </a:r>
            <a:r>
              <a:rPr lang="en-GB" sz="1800" b="0" i="0" strike="noStrike" cap="none" spc="0" baseline="0" dirty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 within their </a:t>
            </a:r>
            <a:r>
              <a:rPr lang="en-GB" sz="1800" b="1" i="0" strike="noStrike" cap="none" spc="0" baseline="0" dirty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professional career</a:t>
            </a:r>
            <a:endParaRPr lang="en-GB" sz="1800" b="0" i="0" strike="noStrike" cap="none" spc="0" baseline="0" dirty="0">
              <a:solidFill>
                <a:srgbClr val="000000"/>
              </a:solidFill>
              <a:effectLst/>
              <a:latin typeface="Titillium Web"/>
              <a:ea typeface="Titillium Web"/>
              <a:cs typeface="Titillium Web"/>
            </a:endParaRPr>
          </a:p>
        </p:txBody>
      </p:sp>
      <p:grpSp>
        <p:nvGrpSpPr>
          <p:cNvPr id="144" name="Google Shape;144;p21"/>
          <p:cNvGrpSpPr/>
          <p:nvPr/>
        </p:nvGrpSpPr>
        <p:grpSpPr>
          <a:xfrm>
            <a:off x="7814461" y="1500674"/>
            <a:ext cx="1055530" cy="1055594"/>
            <a:chOff x="6643075" y="3664250"/>
            <a:chExt cx="407950" cy="407975"/>
          </a:xfrm>
        </p:grpSpPr>
        <p:sp>
          <p:nvSpPr>
            <p:cNvPr id="145" name="Google Shape;145;p21"/>
            <p:cNvSpPr/>
            <p:nvPr/>
          </p:nvSpPr>
          <p:spPr>
            <a:xfrm>
              <a:off x="6794075" y="3815250"/>
              <a:ext cx="211300" cy="211300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28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  <p:sp>
          <p:nvSpPr>
            <p:cNvPr id="146" name="Google Shape;146;p21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28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</p:grpSp>
      <p:grpSp>
        <p:nvGrpSpPr>
          <p:cNvPr id="147" name="Google Shape;147;p21"/>
          <p:cNvGrpSpPr/>
          <p:nvPr/>
        </p:nvGrpSpPr>
        <p:grpSpPr>
          <a:xfrm rot="2700000">
            <a:off x="6837286" y="1744918"/>
            <a:ext cx="711027" cy="710987"/>
            <a:chOff x="576250" y="4319400"/>
            <a:chExt cx="442075" cy="442050"/>
          </a:xfrm>
        </p:grpSpPr>
        <p:sp>
          <p:nvSpPr>
            <p:cNvPr id="148" name="Google Shape;148;p21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28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  <p:sp>
          <p:nvSpPr>
            <p:cNvPr id="149" name="Google Shape;149;p21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28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  <p:sp>
          <p:nvSpPr>
            <p:cNvPr id="150" name="Google Shape;150;p21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28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  <p:sp>
          <p:nvSpPr>
            <p:cNvPr id="151" name="Google Shape;151;p21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28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</p:grpSp>
      <p:sp>
        <p:nvSpPr>
          <p:cNvPr id="152" name="Google Shape;152;p2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3" name="Google Shape;96;p18">
            <a:extLst>
              <a:ext uri="{FF2B5EF4-FFF2-40B4-BE49-F238E27FC236}">
                <a16:creationId xmlns:a16="http://schemas.microsoft.com/office/drawing/2014/main" id="{891D187C-0DB9-4648-86BA-B7581E8AF610}"/>
              </a:ext>
            </a:extLst>
          </p:cNvPr>
          <p:cNvSpPr/>
          <p:nvPr/>
        </p:nvSpPr>
        <p:spPr>
          <a:xfrm>
            <a:off x="5025796" y="99500"/>
            <a:ext cx="343890" cy="334173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4" name="Google Shape;97;p18">
            <a:extLst>
              <a:ext uri="{FF2B5EF4-FFF2-40B4-BE49-F238E27FC236}">
                <a16:creationId xmlns:a16="http://schemas.microsoft.com/office/drawing/2014/main" id="{6CD834D8-24A5-4DDD-96D6-97B44E572A29}"/>
              </a:ext>
            </a:extLst>
          </p:cNvPr>
          <p:cNvSpPr/>
          <p:nvPr/>
        </p:nvSpPr>
        <p:spPr>
          <a:xfrm rot="2487341">
            <a:off x="2879952" y="1302034"/>
            <a:ext cx="244676" cy="23776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5" name="Google Shape;96;p18">
            <a:extLst>
              <a:ext uri="{FF2B5EF4-FFF2-40B4-BE49-F238E27FC236}">
                <a16:creationId xmlns:a16="http://schemas.microsoft.com/office/drawing/2014/main" id="{AB2F510D-AB19-4EF6-B505-180985067017}"/>
              </a:ext>
            </a:extLst>
          </p:cNvPr>
          <p:cNvSpPr/>
          <p:nvPr/>
        </p:nvSpPr>
        <p:spPr>
          <a:xfrm rot="1146877">
            <a:off x="5580944" y="1831053"/>
            <a:ext cx="343890" cy="334173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6" name="Google Shape;96;p18">
            <a:extLst>
              <a:ext uri="{FF2B5EF4-FFF2-40B4-BE49-F238E27FC236}">
                <a16:creationId xmlns:a16="http://schemas.microsoft.com/office/drawing/2014/main" id="{C1F2EB2D-E235-4C60-A4F2-D5B0348483BC}"/>
              </a:ext>
            </a:extLst>
          </p:cNvPr>
          <p:cNvSpPr/>
          <p:nvPr/>
        </p:nvSpPr>
        <p:spPr>
          <a:xfrm>
            <a:off x="218809" y="175900"/>
            <a:ext cx="343890" cy="334173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7" name="Google Shape;97;p18">
            <a:extLst>
              <a:ext uri="{FF2B5EF4-FFF2-40B4-BE49-F238E27FC236}">
                <a16:creationId xmlns:a16="http://schemas.microsoft.com/office/drawing/2014/main" id="{18E2B3F6-D767-402E-9FE3-92D8D9F38474}"/>
              </a:ext>
            </a:extLst>
          </p:cNvPr>
          <p:cNvSpPr/>
          <p:nvPr/>
        </p:nvSpPr>
        <p:spPr>
          <a:xfrm rot="2487341">
            <a:off x="8444626" y="484882"/>
            <a:ext cx="244676" cy="23776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>
            <a:spLocks noGrp="1"/>
          </p:cNvSpPr>
          <p:nvPr>
            <p:ph type="ctrTitle"/>
          </p:nvPr>
        </p:nvSpPr>
        <p:spPr>
          <a:xfrm>
            <a:off x="826350" y="1519225"/>
            <a:ext cx="46383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3600" b="1" i="0" strike="noStrike" cap="none" spc="0" baseline="0">
                <a:solidFill>
                  <a:srgbClr val="FFFFFF"/>
                </a:solidFill>
                <a:effectLst/>
                <a:latin typeface="Titillium Web"/>
                <a:ea typeface="Titillium Web"/>
                <a:cs typeface="Titillium Web"/>
              </a:rPr>
              <a:t>2.</a:t>
            </a:r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3600" b="1" i="0" strike="noStrike" cap="none" spc="0" baseline="0">
                <a:solidFill>
                  <a:srgbClr val="FFFFFF"/>
                </a:solidFill>
                <a:effectLst/>
                <a:latin typeface="Titillium Web"/>
                <a:ea typeface="Titillium Web"/>
                <a:cs typeface="Titillium Web"/>
              </a:rPr>
              <a:t>Applicability hypothesis</a:t>
            </a:r>
          </a:p>
        </p:txBody>
      </p:sp>
      <p:sp>
        <p:nvSpPr>
          <p:cNvPr id="124" name="Google Shape;124;p1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904114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>
            <a:spLocks noGrp="1"/>
          </p:cNvSpPr>
          <p:nvPr>
            <p:ph type="title"/>
          </p:nvPr>
        </p:nvSpPr>
        <p:spPr>
          <a:xfrm>
            <a:off x="844424" y="422500"/>
            <a:ext cx="4235575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2600" b="1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Applicability hypothesis</a:t>
            </a:r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2600" b="1" i="0" strike="noStrike" cap="none" spc="0" baseline="0">
                <a:solidFill>
                  <a:srgbClr val="FF004E"/>
                </a:solidFill>
                <a:effectLst/>
                <a:latin typeface="Titillium Web"/>
                <a:ea typeface="Titillium Web"/>
                <a:cs typeface="Titillium Web"/>
              </a:rPr>
              <a:t>contents (1)</a:t>
            </a:r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844425" y="1586325"/>
            <a:ext cx="5971500" cy="31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ct val="0"/>
              </a:spcAft>
              <a:buSzPts val="1800"/>
              <a:buFont typeface="+mj-lt"/>
              <a:buAutoNum type="arabicPeriod"/>
            </a:pPr>
            <a:r>
              <a:rPr lang="en-GB" sz="18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Introduction and context in which the training will be delivered.</a:t>
            </a:r>
          </a:p>
          <a:p>
            <a:pPr marL="457200" lvl="0" indent="-342900" algn="l" rtl="0">
              <a:spcBef>
                <a:spcPts val="600"/>
              </a:spcBef>
              <a:spcAft>
                <a:spcPct val="0"/>
              </a:spcAft>
              <a:buSzPts val="1800"/>
              <a:buFont typeface="+mj-lt"/>
              <a:buAutoNum type="arabicPeriod"/>
            </a:pPr>
            <a:r>
              <a:rPr lang="en-GB" sz="18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Common objectives between the training activity and specific context-related objectives.</a:t>
            </a:r>
          </a:p>
          <a:p>
            <a:pPr marL="457200" lvl="0" indent="-342900" algn="l" rtl="0">
              <a:spcBef>
                <a:spcPts val="600"/>
              </a:spcBef>
              <a:spcAft>
                <a:spcPct val="0"/>
              </a:spcAft>
              <a:buSzPts val="1800"/>
              <a:buFont typeface="+mj-lt"/>
              <a:buAutoNum type="arabicPeriod"/>
            </a:pPr>
            <a:r>
              <a:rPr lang="en-GB" sz="18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General description of the three parallel activities.</a:t>
            </a:r>
          </a:p>
          <a:p>
            <a:pPr marL="457200" lvl="0" indent="-342900" algn="l" rtl="0">
              <a:spcBef>
                <a:spcPts val="600"/>
              </a:spcBef>
              <a:spcAft>
                <a:spcPct val="0"/>
              </a:spcAft>
              <a:buSzPts val="1800"/>
              <a:buFont typeface="+mj-lt"/>
              <a:buAutoNum type="arabicPeriod"/>
            </a:pPr>
            <a:r>
              <a:rPr lang="en-GB" sz="18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Common and specific methodology requirements for each training activity.</a:t>
            </a:r>
          </a:p>
        </p:txBody>
      </p:sp>
      <p:sp>
        <p:nvSpPr>
          <p:cNvPr id="137" name="Google Shape;137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>
            <a:spLocks noGrp="1"/>
          </p:cNvSpPr>
          <p:nvPr>
            <p:ph type="title"/>
          </p:nvPr>
        </p:nvSpPr>
        <p:spPr>
          <a:xfrm>
            <a:off x="844424" y="422500"/>
            <a:ext cx="4235575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2600" b="1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Applicability hypothesis</a:t>
            </a:r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2600" b="1" i="0" strike="noStrike" cap="none" spc="0" baseline="0">
                <a:solidFill>
                  <a:srgbClr val="FF004E"/>
                </a:solidFill>
                <a:effectLst/>
                <a:latin typeface="Titillium Web"/>
                <a:ea typeface="Titillium Web"/>
                <a:cs typeface="Titillium Web"/>
              </a:rPr>
              <a:t>contents (2) </a:t>
            </a:r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844425" y="1586325"/>
            <a:ext cx="5971500" cy="31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ct val="0"/>
              </a:spcAft>
              <a:buSzPts val="1800"/>
              <a:buFont typeface="+mj-lt"/>
              <a:buAutoNum type="arabicPeriod" startAt="5"/>
            </a:pPr>
            <a:r>
              <a:rPr lang="en-GB" sz="18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Resources needed.</a:t>
            </a:r>
          </a:p>
          <a:p>
            <a:pPr marL="457200" lvl="0" indent="-342900" algn="l" rtl="0">
              <a:spcBef>
                <a:spcPts val="600"/>
              </a:spcBef>
              <a:spcAft>
                <a:spcPct val="0"/>
              </a:spcAft>
              <a:buSzPts val="1800"/>
              <a:buFont typeface="+mj-lt"/>
              <a:buAutoNum type="arabicPeriod" startAt="5"/>
            </a:pPr>
            <a:r>
              <a:rPr lang="en-GB" sz="18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Partnerships with organisations and companies. </a:t>
            </a:r>
          </a:p>
          <a:p>
            <a:pPr marL="457200" lvl="0" indent="-342900" algn="l" rtl="0">
              <a:spcBef>
                <a:spcPts val="600"/>
              </a:spcBef>
              <a:spcAft>
                <a:spcPct val="0"/>
              </a:spcAft>
              <a:buSzPts val="1800"/>
              <a:buFont typeface="+mj-lt"/>
              <a:buAutoNum type="arabicPeriod" startAt="5"/>
            </a:pPr>
            <a:r>
              <a:rPr lang="en-GB" sz="1800" b="0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Indicators for assessing the extent to which the model applies to the proposed activities.</a:t>
            </a:r>
          </a:p>
        </p:txBody>
      </p:sp>
      <p:sp>
        <p:nvSpPr>
          <p:cNvPr id="137" name="Google Shape;137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676049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"/>
          <p:cNvSpPr txBox="1">
            <a:spLocks noGrp="1"/>
          </p:cNvSpPr>
          <p:nvPr>
            <p:ph type="title"/>
          </p:nvPr>
        </p:nvSpPr>
        <p:spPr>
          <a:xfrm>
            <a:off x="731534" y="422500"/>
            <a:ext cx="4021087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2600" b="1" i="0" strike="noStrike" cap="none" spc="0" baseline="0">
                <a:solidFill>
                  <a:srgbClr val="FFFFFF"/>
                </a:solidFill>
                <a:effectLst/>
                <a:latin typeface="Titillium Web"/>
                <a:ea typeface="Titillium Web"/>
                <a:cs typeface="Titillium Web"/>
              </a:rPr>
              <a:t>Applicability hypothesis </a:t>
            </a:r>
            <a:br>
              <a:rPr sz="2600"/>
            </a:br>
            <a:r>
              <a:rPr lang="en-GB" sz="2600" b="1" i="0" strike="noStrike" cap="none" spc="0" baseline="0">
                <a:solidFill>
                  <a:srgbClr val="000000"/>
                </a:solidFill>
                <a:effectLst/>
                <a:latin typeface="Titillium Web"/>
                <a:ea typeface="Titillium Web"/>
                <a:cs typeface="Titillium Web"/>
              </a:rPr>
              <a:t>Let's get to work!</a:t>
            </a:r>
          </a:p>
        </p:txBody>
      </p:sp>
      <p:sp>
        <p:nvSpPr>
          <p:cNvPr id="175" name="Google Shape;175;p24"/>
          <p:cNvSpPr txBox="1">
            <a:spLocks noGrp="1"/>
          </p:cNvSpPr>
          <p:nvPr>
            <p:ph type="body" idx="4294967295"/>
          </p:nvPr>
        </p:nvSpPr>
        <p:spPr>
          <a:xfrm>
            <a:off x="457200" y="1722625"/>
            <a:ext cx="2482800" cy="32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ct val="0"/>
              </a:spcAft>
              <a:buNone/>
            </a:pPr>
            <a:r>
              <a:rPr lang="en-GB" sz="1800" b="0" i="0" strike="noStrike" cap="none" spc="0" baseline="0" dirty="0">
                <a:solidFill>
                  <a:srgbClr val="FFFFFF"/>
                </a:solidFill>
                <a:effectLst/>
                <a:latin typeface="Titillium Web"/>
                <a:ea typeface="Titillium Web"/>
                <a:cs typeface="Titillium Web"/>
              </a:rPr>
              <a:t>Put together a presentation with the contents that have been set out</a:t>
            </a:r>
          </a:p>
        </p:txBody>
      </p:sp>
      <p:pic>
        <p:nvPicPr>
          <p:cNvPr id="176" name="Google Shape;176;p24"/>
          <p:cNvPicPr preferRelativeResize="0"/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572000" y="1058908"/>
            <a:ext cx="4519587" cy="3025683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9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08221D3-F7E6-4856-B1EB-E2C0B06DD7BB}"/>
              </a:ext>
            </a:extLst>
          </p:cNvPr>
          <p:cNvSpPr txBox="1"/>
          <p:nvPr/>
        </p:nvSpPr>
        <p:spPr>
          <a:xfrm>
            <a:off x="4553062" y="4084591"/>
            <a:ext cx="4543063" cy="228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0" i="0" strike="noStrike" cap="none" spc="0" baseline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hlinkClick r:id="rId4" tooltip="http://iessanjose.blogspot.com/2014/10/creacion-de-contenidos-la-innovacion.html" history="0"/>
              </a:rPr>
              <a:t>This photo</a:t>
            </a:r>
            <a:r>
              <a:rPr lang="en-GB" sz="900" b="0" i="0" strike="noStrike" cap="none" spc="0" baseline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by an unknown author is under license </a:t>
            </a:r>
            <a:r>
              <a:rPr lang="en-GB" sz="900" b="0" i="0" strike="noStrike" cap="none" spc="0" baseline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hlinkClick r:id="rId5" tooltip="https://creativecommons.org/licenses/by-nc-sa/3.0/" history="0"/>
              </a:rPr>
              <a:t>CC BY-SA-NC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Microsoft Windows NT 10.0"/>
  <p:tag name="AS_RELEASE_DATE" val="2017.10.31"/>
  <p:tag name="AS_TITLE" val="Aspose.Slides for Java"/>
  <p:tag name="AS_VERSION" val="17.10"/>
</p:tagLst>
</file>

<file path=ppt/theme/theme1.xml><?xml version="1.0" encoding="utf-8"?>
<a:theme xmlns:a="http://schemas.openxmlformats.org/drawingml/2006/main" name="Fidel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idele template override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316</Words>
  <Application>Microsoft Office PowerPoint</Application>
  <PresentationFormat>On-screen Show (16:9)</PresentationFormat>
  <Paragraphs>67</Paragraphs>
  <Slides>14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Titillium Web</vt:lpstr>
      <vt:lpstr>Fidele template</vt:lpstr>
      <vt:lpstr>Acrobat Document</vt:lpstr>
      <vt:lpstr>APPLICABILITY HYPOTHESIS Aracne+</vt:lpstr>
      <vt:lpstr>1. Introduction</vt:lpstr>
      <vt:lpstr>Introduction</vt:lpstr>
      <vt:lpstr>PowerPoint Presentation</vt:lpstr>
      <vt:lpstr>Integrated job placement pathway</vt:lpstr>
      <vt:lpstr>2. Applicability hypothesis</vt:lpstr>
      <vt:lpstr>Applicability hypothesis contents (1)</vt:lpstr>
      <vt:lpstr>Applicability hypothesis contents (2) </vt:lpstr>
      <vt:lpstr>Applicability hypothesis  Let's get to work!</vt:lpstr>
      <vt:lpstr>Applicability hypothesis</vt:lpstr>
      <vt:lpstr>Elevator Pitch!</vt:lpstr>
      <vt:lpstr>Speed dating!</vt:lpstr>
      <vt:lpstr>Thank you!</vt:lpstr>
      <vt:lpstr>Credits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Mary Bauer</dc:creator>
  <cp:lastModifiedBy>Mary Bauer</cp:lastModifiedBy>
  <cp:revision>9</cp:revision>
  <dcterms:modified xsi:type="dcterms:W3CDTF">2019-10-25T08:33:08Z</dcterms:modified>
</cp:coreProperties>
</file>