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Lato Light" panose="020F0302020204030203" charset="0"/>
      <p:regular r:id="rId24"/>
      <p:bold r:id="rId25"/>
      <p:italic r:id="rId26"/>
      <p:boldItalic r:id="rId27"/>
    </p:embeddedFont>
    <p:embeddedFont>
      <p:font typeface="Lato Hairline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gQlkHijYyWB8Fu0a1Totf10W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047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7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04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01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494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111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1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951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421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5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50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87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61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54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84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76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35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descr="paint_transparent1.png"/>
          <p:cNvPicPr preferRelativeResize="0"/>
          <p:nvPr/>
        </p:nvPicPr>
        <p:blipFill rotWithShape="1">
          <a:blip r:embed="rId3">
            <a:alphaModFix/>
          </a:blip>
          <a:srcRect l="5521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8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9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0" descr="paint_transparent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2" descr="paint_transparent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3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4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5" descr="paint_transparent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" name="Google Shape;41;p26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7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graphicburger.com/?s=watercolor" TargetMode="External"/><Relationship Id="rId4" Type="http://schemas.openxmlformats.org/officeDocument/2006/relationships/hyperlink" Target="http://unsplas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l-GR" sz="5000" b="1" i="0" strike="noStrike" cap="none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ΜΟΝΤΕΛΟ </a:t>
            </a:r>
            <a:r>
              <a:rPr lang="en-US" sz="5000" b="1" i="0" strike="noStrike" cap="none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ARACNE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ctrTitle" idx="4294967295"/>
          </p:nvPr>
        </p:nvSpPr>
        <p:spPr>
          <a:xfrm>
            <a:off x="4305782" y="1539433"/>
            <a:ext cx="4723493" cy="182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lang="el-GR" sz="3200" b="1" i="0" u="none" strike="noStrike" cap="none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Τα 7 χαρακτηριστικά του μοντέλου </a:t>
            </a:r>
            <a:r>
              <a:rPr lang="en-GB" sz="3200" b="1" i="0" u="none" strike="noStrike" cap="none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ARACNE </a:t>
            </a:r>
            <a:r>
              <a:rPr lang="en-GB" sz="32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GB" sz="32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endParaRPr dirty="0"/>
          </a:p>
        </p:txBody>
      </p:sp>
      <p:sp>
        <p:nvSpPr>
          <p:cNvPr id="146" name="Google Shape;146;p10"/>
          <p:cNvSpPr txBox="1">
            <a:spLocks noGrp="1"/>
          </p:cNvSpPr>
          <p:nvPr>
            <p:ph type="title" idx="4294967295"/>
          </p:nvPr>
        </p:nvSpPr>
        <p:spPr>
          <a:xfrm>
            <a:off x="443150" y="872550"/>
            <a:ext cx="3250800" cy="3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0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Simultaneously develops professional training, empowerment and group self-employment</a:t>
            </a: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title" idx="4294967295"/>
          </p:nvPr>
        </p:nvSpPr>
        <p:spPr>
          <a:xfrm>
            <a:off x="214550" y="1786950"/>
            <a:ext cx="3250800" cy="3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96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1</a:t>
            </a:r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title" idx="4294967295"/>
          </p:nvPr>
        </p:nvSpPr>
        <p:spPr>
          <a:xfrm>
            <a:off x="443150" y="872550"/>
            <a:ext cx="3250800" cy="33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0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Incorporates three levels of progressive learning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10"/>
          <p:cNvSpPr txBox="1">
            <a:spLocks noGrp="1"/>
          </p:cNvSpPr>
          <p:nvPr>
            <p:ph type="title" idx="4294967295"/>
          </p:nvPr>
        </p:nvSpPr>
        <p:spPr>
          <a:xfrm>
            <a:off x="2501625" y="3716225"/>
            <a:ext cx="1116000" cy="142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96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2</a:t>
            </a:r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title" idx="4294967295"/>
          </p:nvPr>
        </p:nvSpPr>
        <p:spPr>
          <a:xfrm>
            <a:off x="443150" y="796350"/>
            <a:ext cx="3250800" cy="33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0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Has a predefined competencies map in regard to learning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1" name="Google Shape;151;p10"/>
          <p:cNvSpPr txBox="1">
            <a:spLocks noGrp="1"/>
          </p:cNvSpPr>
          <p:nvPr>
            <p:ph type="title" idx="4294967295"/>
          </p:nvPr>
        </p:nvSpPr>
        <p:spPr>
          <a:xfrm>
            <a:off x="2501625" y="3640025"/>
            <a:ext cx="1116000" cy="142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96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3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title" idx="4294967295"/>
          </p:nvPr>
        </p:nvSpPr>
        <p:spPr>
          <a:xfrm>
            <a:off x="443150" y="796350"/>
            <a:ext cx="3250800" cy="38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0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Has designed a set of training activities - not complete - which covers the previously predefined competencies</a:t>
            </a:r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title" idx="4294967295"/>
          </p:nvPr>
        </p:nvSpPr>
        <p:spPr>
          <a:xfrm>
            <a:off x="2614075" y="3640025"/>
            <a:ext cx="1003500" cy="142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96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4</a:t>
            </a: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title" idx="4294967295"/>
          </p:nvPr>
        </p:nvSpPr>
        <p:spPr>
          <a:xfrm>
            <a:off x="443150" y="449000"/>
            <a:ext cx="3250800" cy="41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0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Develops three specific training pathways and one integrated pathway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title" idx="4294967295"/>
          </p:nvPr>
        </p:nvSpPr>
        <p:spPr>
          <a:xfrm>
            <a:off x="2614075" y="3524200"/>
            <a:ext cx="1003500" cy="153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96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5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title" idx="4294967295"/>
          </p:nvPr>
        </p:nvSpPr>
        <p:spPr>
          <a:xfrm>
            <a:off x="366950" y="372800"/>
            <a:ext cx="3250800" cy="41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0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The basic unit for service is the training activity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7" name="Google Shape;157;p10"/>
          <p:cNvSpPr txBox="1">
            <a:spLocks noGrp="1"/>
          </p:cNvSpPr>
          <p:nvPr>
            <p:ph type="title" idx="4294967295"/>
          </p:nvPr>
        </p:nvSpPr>
        <p:spPr>
          <a:xfrm>
            <a:off x="2537875" y="3448000"/>
            <a:ext cx="1003500" cy="153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96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6</a:t>
            </a:r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title" idx="4294967295"/>
          </p:nvPr>
        </p:nvSpPr>
        <p:spPr>
          <a:xfrm>
            <a:off x="366950" y="411510"/>
            <a:ext cx="3250800" cy="41540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8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8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8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8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8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2800" i="0" strike="noStrike" cap="none" dirty="0" smtClean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Όλες οι υπηρεσίες θα πρέπει να σχεδιαστούν σύμφωνα με μία σειρά μεθοδολογικών κριτηρίων</a:t>
            </a:r>
            <a:endParaRPr sz="28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8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800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title" idx="4294967295"/>
          </p:nvPr>
        </p:nvSpPr>
        <p:spPr>
          <a:xfrm>
            <a:off x="2537875" y="3448000"/>
            <a:ext cx="1003500" cy="153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9600" b="0" i="0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280625" y="276925"/>
            <a:ext cx="6669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0" strike="noStrike" cap="none" dirty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3 </a:t>
            </a:r>
            <a:r>
              <a:rPr lang="el-GR" sz="4800" b="0" i="0" strike="noStrike" cap="none" dirty="0" smtClean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επίπεδα μάθησης</a:t>
            </a:r>
            <a:endParaRPr dirty="0"/>
          </a:p>
        </p:txBody>
      </p:sp>
      <p:sp>
        <p:nvSpPr>
          <p:cNvPr id="165" name="Google Shape;165;p1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485" y="1411324"/>
            <a:ext cx="6075280" cy="3879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43605" y="1134325"/>
            <a:ext cx="3669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Βασικό Επίπεδο</a:t>
            </a:r>
          </a:p>
          <a:p>
            <a:r>
              <a:rPr lang="el-GR" sz="1000" dirty="0" smtClean="0"/>
              <a:t>Εξοικείωση με τον επιχειρηματικό κόσμο, </a:t>
            </a:r>
            <a:r>
              <a:rPr lang="el-GR" sz="1000" dirty="0" err="1" smtClean="0"/>
              <a:t>προαπαιτούμενα</a:t>
            </a:r>
            <a:r>
              <a:rPr lang="el-GR" sz="1000" dirty="0" smtClean="0"/>
              <a:t> </a:t>
            </a:r>
          </a:p>
          <a:p>
            <a:r>
              <a:rPr lang="el-GR" sz="1000" dirty="0" smtClean="0"/>
              <a:t>για πρωτοβουλίες </a:t>
            </a:r>
            <a:r>
              <a:rPr lang="el-GR" sz="1000" dirty="0" err="1" smtClean="0"/>
              <a:t>αυτοαπασχόλησης</a:t>
            </a:r>
            <a:r>
              <a:rPr lang="el-GR" sz="1000" dirty="0" smtClean="0"/>
              <a:t> </a:t>
            </a:r>
            <a:endParaRPr lang="el-GR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709759" y="2493262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/>
              <a:t>Ενδιάμεσο Επίπεδο</a:t>
            </a:r>
          </a:p>
          <a:p>
            <a:r>
              <a:rPr lang="el-GR" sz="1000" dirty="0" smtClean="0"/>
              <a:t>Σαφής επιλογή </a:t>
            </a:r>
            <a:r>
              <a:rPr lang="el-GR" sz="1000" dirty="0" err="1" smtClean="0"/>
              <a:t>αυτοαπασχόλησης</a:t>
            </a:r>
            <a:r>
              <a:rPr lang="el-GR" sz="1000" dirty="0" smtClean="0"/>
              <a:t> και επιχειρηματικού σχεδιασμού </a:t>
            </a:r>
          </a:p>
          <a:p>
            <a:r>
              <a:rPr lang="el-GR" sz="1000" dirty="0" smtClean="0"/>
              <a:t>(στο μοντέλο θα αντιστοιχούσε σε εύρεση εργασίας ή σε συνεργατική επιχείρηση, </a:t>
            </a:r>
          </a:p>
          <a:p>
            <a:r>
              <a:rPr lang="el-GR" sz="1000" dirty="0" smtClean="0"/>
              <a:t>Σε εκκολαπτήριο ή σε εταιρεία καθοδηγούμενης εργασίας)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9759" y="3652144"/>
            <a:ext cx="3868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/>
              <a:t>Ανώτερο Επίπεδο </a:t>
            </a:r>
          </a:p>
          <a:p>
            <a:r>
              <a:rPr lang="el-GR" sz="1000" dirty="0" smtClean="0"/>
              <a:t>Ομαδική εργασία με αυτόνομη αλλά εποπτευόμενη Διαχείριση</a:t>
            </a:r>
          </a:p>
          <a:p>
            <a:r>
              <a:rPr lang="el-GR" sz="1000" dirty="0" smtClean="0"/>
              <a:t>(στο μοντέλο θα αντιστοιχούσε σε μία φάση </a:t>
            </a:r>
          </a:p>
          <a:p>
            <a:r>
              <a:rPr lang="el-GR" sz="1000" dirty="0" smtClean="0"/>
              <a:t>εξειδικευμένης επαγγελματικής συμβουλευτικής ή καθοδήγησης) </a:t>
            </a:r>
            <a:endParaRPr lang="en-US" sz="1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>
                <a:solidFill>
                  <a:srgbClr val="999999"/>
                </a:solidFill>
              </a:rPr>
              <a:t>12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172" name="Google Shape;172;p12"/>
          <p:cNvSpPr txBox="1">
            <a:spLocks noGrp="1"/>
          </p:cNvSpPr>
          <p:nvPr>
            <p:ph type="ctrTitle" idx="4294967295"/>
          </p:nvPr>
        </p:nvSpPr>
        <p:spPr>
          <a:xfrm>
            <a:off x="788250" y="1355100"/>
            <a:ext cx="75675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lang="el-GR" sz="3600" b="1" i="0" u="none" strike="noStrike" cap="none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Οποιαδήποτε υπηρεσία θα μπορούσε να συνδυάσει την ανάπτυξη των ικανοτήτων με κάθε επίπεδο μάθησης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3"/>
          <p:cNvGrpSpPr/>
          <p:nvPr/>
        </p:nvGrpSpPr>
        <p:grpSpPr>
          <a:xfrm>
            <a:off x="430109" y="1335869"/>
            <a:ext cx="5632084" cy="3501094"/>
            <a:chOff x="430100" y="1770750"/>
            <a:chExt cx="5265599" cy="3066025"/>
          </a:xfrm>
        </p:grpSpPr>
        <p:pic>
          <p:nvPicPr>
            <p:cNvPr id="178" name="Google Shape;178;p13"/>
            <p:cNvPicPr preferRelativeResize="0"/>
            <p:nvPr/>
          </p:nvPicPr>
          <p:blipFill rotWithShape="1">
            <a:blip r:embed="rId3">
              <a:alphaModFix/>
            </a:blip>
            <a:srcRect l="26872" t="35660" r="23122" b="12553"/>
            <a:stretch/>
          </p:blipFill>
          <p:spPr>
            <a:xfrm>
              <a:off x="430100" y="1770750"/>
              <a:ext cx="5265599" cy="3066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3"/>
            <p:cNvSpPr/>
            <p:nvPr/>
          </p:nvSpPr>
          <p:spPr>
            <a:xfrm>
              <a:off x="4470050" y="1783000"/>
              <a:ext cx="1114500" cy="283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294967295"/>
          </p:nvPr>
        </p:nvSpPr>
        <p:spPr>
          <a:xfrm>
            <a:off x="356850" y="28950"/>
            <a:ext cx="620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4800" b="0" i="0" strike="noStrike" cap="none" dirty="0" smtClean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Χάρτης του μοντέλου</a:t>
            </a:r>
            <a:endParaRPr dirty="0"/>
          </a:p>
        </p:txBody>
      </p:sp>
      <p:sp>
        <p:nvSpPr>
          <p:cNvPr id="182" name="Google Shape;182;p13"/>
          <p:cNvSpPr txBox="1"/>
          <p:nvPr/>
        </p:nvSpPr>
        <p:spPr>
          <a:xfrm>
            <a:off x="-28651" y="2446650"/>
            <a:ext cx="1328401" cy="37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Δραστηριότητα</a:t>
            </a:r>
            <a:endParaRPr dirty="0"/>
          </a:p>
        </p:txBody>
      </p:sp>
      <p:cxnSp>
        <p:nvCxnSpPr>
          <p:cNvPr id="183" name="Google Shape;183;p13"/>
          <p:cNvCxnSpPr>
            <a:stCxn id="182" idx="0"/>
          </p:cNvCxnSpPr>
          <p:nvPr/>
        </p:nvCxnSpPr>
        <p:spPr>
          <a:xfrm flipV="1">
            <a:off x="635550" y="2101350"/>
            <a:ext cx="283050" cy="345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4" name="Google Shape;184;p13"/>
          <p:cNvSpPr txBox="1"/>
          <p:nvPr/>
        </p:nvSpPr>
        <p:spPr>
          <a:xfrm>
            <a:off x="6043024" y="29050"/>
            <a:ext cx="1596267" cy="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Επίπεδο δραστηριότητας κατάρτισης </a:t>
            </a:r>
            <a:r>
              <a:rPr lang="en-GB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2-3</a:t>
            </a:r>
            <a:endParaRPr dirty="0"/>
          </a:p>
        </p:txBody>
      </p:sp>
      <p:cxnSp>
        <p:nvCxnSpPr>
          <p:cNvPr id="185" name="Google Shape;185;p13"/>
          <p:cNvCxnSpPr>
            <a:stCxn id="184" idx="2"/>
          </p:cNvCxnSpPr>
          <p:nvPr/>
        </p:nvCxnSpPr>
        <p:spPr>
          <a:xfrm flipH="1">
            <a:off x="4947726" y="603150"/>
            <a:ext cx="1893432" cy="1669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6" name="Google Shape;186;p13"/>
          <p:cNvSpPr txBox="1"/>
          <p:nvPr/>
        </p:nvSpPr>
        <p:spPr>
          <a:xfrm>
            <a:off x="1585600" y="4713950"/>
            <a:ext cx="2728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Επίπεδα ολοκληρωμένων μονοπατιών </a:t>
            </a:r>
            <a:r>
              <a:rPr lang="en-GB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1-3</a:t>
            </a:r>
            <a:endParaRPr dirty="0"/>
          </a:p>
        </p:txBody>
      </p:sp>
      <p:cxnSp>
        <p:nvCxnSpPr>
          <p:cNvPr id="187" name="Google Shape;187;p13"/>
          <p:cNvCxnSpPr>
            <a:stCxn id="186" idx="0"/>
          </p:cNvCxnSpPr>
          <p:nvPr/>
        </p:nvCxnSpPr>
        <p:spPr>
          <a:xfrm rot="10800000">
            <a:off x="2547250" y="3546650"/>
            <a:ext cx="402600" cy="1167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8" name="Google Shape;188;p13"/>
          <p:cNvCxnSpPr>
            <a:stCxn id="186" idx="0"/>
          </p:cNvCxnSpPr>
          <p:nvPr/>
        </p:nvCxnSpPr>
        <p:spPr>
          <a:xfrm rot="10800000" flipH="1">
            <a:off x="2949850" y="2505650"/>
            <a:ext cx="981300" cy="2208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2106500" y="1329875"/>
            <a:ext cx="36600" cy="3147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13"/>
          <p:cNvSpPr txBox="1"/>
          <p:nvPr/>
        </p:nvSpPr>
        <p:spPr>
          <a:xfrm>
            <a:off x="5204825" y="1925875"/>
            <a:ext cx="19350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Επαγγελματική λειτουργία</a:t>
            </a:r>
            <a:endParaRPr dirty="0"/>
          </a:p>
        </p:txBody>
      </p:sp>
      <p:sp>
        <p:nvSpPr>
          <p:cNvPr id="191" name="Google Shape;191;p13"/>
          <p:cNvSpPr txBox="1"/>
          <p:nvPr/>
        </p:nvSpPr>
        <p:spPr>
          <a:xfrm>
            <a:off x="5259250" y="2965450"/>
            <a:ext cx="19350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dirty="0" err="1" smtClean="0"/>
              <a:t>Αυτοαπασχόληση</a:t>
            </a:r>
            <a:endParaRPr dirty="0"/>
          </a:p>
        </p:txBody>
      </p:sp>
      <p:sp>
        <p:nvSpPr>
          <p:cNvPr id="192" name="Google Shape;192;p13"/>
          <p:cNvSpPr txBox="1"/>
          <p:nvPr/>
        </p:nvSpPr>
        <p:spPr>
          <a:xfrm>
            <a:off x="5102075" y="4001600"/>
            <a:ext cx="19350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Ενδυνάμωση</a:t>
            </a:r>
            <a:endParaRPr dirty="0"/>
          </a:p>
        </p:txBody>
      </p:sp>
      <p:sp>
        <p:nvSpPr>
          <p:cNvPr id="193" name="Google Shape;193;p13"/>
          <p:cNvSpPr/>
          <p:nvPr/>
        </p:nvSpPr>
        <p:spPr>
          <a:xfrm>
            <a:off x="6856799" y="419015"/>
            <a:ext cx="1852403" cy="1430978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306275" y="819625"/>
            <a:ext cx="18525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Επίπεδο μάθησης</a:t>
            </a:r>
            <a:r>
              <a:rPr lang="en-GB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95" name="Google Shape;195;p13"/>
          <p:cNvCxnSpPr/>
          <p:nvPr/>
        </p:nvCxnSpPr>
        <p:spPr>
          <a:xfrm>
            <a:off x="4621100" y="1329875"/>
            <a:ext cx="36600" cy="3147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13"/>
          <p:cNvSpPr txBox="1"/>
          <p:nvPr/>
        </p:nvSpPr>
        <p:spPr>
          <a:xfrm>
            <a:off x="2415900" y="810150"/>
            <a:ext cx="18525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Επίπεδο μάθησης </a:t>
            </a:r>
            <a:r>
              <a:rPr lang="en-GB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4547850" y="803400"/>
            <a:ext cx="18525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Επίπεδο μάθησης </a:t>
            </a:r>
            <a:r>
              <a:rPr lang="en-GB" sz="1400" b="0" i="0" u="none" strike="noStrike" cap="none" dirty="0" smtClean="0">
                <a:solidFill>
                  <a:srgbClr val="0000FF"/>
                </a:solidFill>
                <a:latin typeface="Lato Light"/>
                <a:ea typeface="Lato Light"/>
                <a:cs typeface="Lato Light"/>
                <a:sym typeface="Lato Light"/>
              </a:rPr>
              <a:t>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8" name="Google Shape;198;p13"/>
          <p:cNvSpPr/>
          <p:nvPr/>
        </p:nvSpPr>
        <p:spPr>
          <a:xfrm rot="5400000">
            <a:off x="2850200" y="2334775"/>
            <a:ext cx="264000" cy="47691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3"/>
          <p:cNvSpPr/>
          <p:nvPr/>
        </p:nvSpPr>
        <p:spPr>
          <a:xfrm rot="5400000">
            <a:off x="1069800" y="440150"/>
            <a:ext cx="201300" cy="162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/>
          <p:nvPr/>
        </p:nvSpPr>
        <p:spPr>
          <a:xfrm rot="5400000">
            <a:off x="3277600" y="137450"/>
            <a:ext cx="201300" cy="2232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3"/>
          <p:cNvSpPr/>
          <p:nvPr/>
        </p:nvSpPr>
        <p:spPr>
          <a:xfrm rot="5400000">
            <a:off x="5413200" y="440150"/>
            <a:ext cx="201300" cy="162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704575" y="833377"/>
            <a:ext cx="3520184" cy="142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800"/>
            </a:pPr>
            <a:r>
              <a:rPr lang="el-GR" sz="18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Κατάρτιση</a:t>
            </a:r>
            <a:r>
              <a:rPr lang="en-GB" sz="18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(C1)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 ARACNE+</a:t>
            </a:r>
            <a:endParaRPr dirty="0"/>
          </a:p>
          <a:p>
            <a:pPr marL="457200" lvl="0" indent="-342900">
              <a:buSzPts val="1800"/>
              <a:buFont typeface="Lato Light"/>
              <a:buChar char="★"/>
            </a:pPr>
            <a:r>
              <a:rPr lang="el-GR" sz="1800" b="0" i="0" u="none" strike="noStrike" cap="none" dirty="0" smtClean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Εκπαίδευση των Εκπαιδευτών</a:t>
            </a:r>
            <a:r>
              <a:rPr lang="en-GB" sz="1800" b="0" i="0" u="none" strike="noStrike" cap="none" dirty="0" smtClean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ARACNE</a:t>
            </a:r>
            <a:endParaRPr dirty="0"/>
          </a:p>
        </p:txBody>
      </p:sp>
      <p:sp>
        <p:nvSpPr>
          <p:cNvPr id="208" name="Google Shape;208;p14"/>
          <p:cNvSpPr/>
          <p:nvPr/>
        </p:nvSpPr>
        <p:spPr>
          <a:xfrm rot="5402491">
            <a:off x="1875400" y="2473800"/>
            <a:ext cx="414000" cy="276300"/>
          </a:xfrm>
          <a:prstGeom prst="chevron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346224" y="2814525"/>
            <a:ext cx="4029006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Δοκιμή μοντέλου </a:t>
            </a:r>
            <a:r>
              <a:rPr lang="en-GB" sz="18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ARACNE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+ (O2)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★"/>
            </a:pPr>
            <a:r>
              <a:rPr lang="el-GR" sz="1800" b="0" i="0" u="none" strike="noStrike" cap="none" dirty="0" smtClean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Πιλοτική δοκιμή</a:t>
            </a:r>
            <a:r>
              <a:rPr lang="en-GB" sz="1800" b="0" i="0" u="none" strike="noStrike" cap="none" dirty="0" smtClean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: </a:t>
            </a:r>
            <a:r>
              <a:rPr lang="el-GR" sz="1800" b="0" i="0" u="none" strike="noStrike" cap="none" dirty="0" smtClean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τελικοί χρ</a:t>
            </a:r>
            <a:r>
              <a:rPr lang="el-GR" sz="1800" dirty="0" smtClean="0">
                <a:latin typeface="Lato Light"/>
                <a:ea typeface="Lato Light"/>
                <a:cs typeface="Lato Light"/>
                <a:sym typeface="Lato Light"/>
              </a:rPr>
              <a:t>ήστες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★"/>
            </a:pPr>
            <a:r>
              <a:rPr lang="el-GR" sz="1800" b="0" i="0" u="none" strike="noStrike" cap="none" dirty="0" smtClean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Δίδεται από</a:t>
            </a:r>
            <a:r>
              <a:rPr lang="en-GB" sz="1800" b="0" i="0" u="none" strike="noStrike" cap="none" dirty="0" smtClean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: </a:t>
            </a:r>
            <a:r>
              <a:rPr lang="el-GR" sz="1800" b="0" i="0" u="none" strike="noStrike" cap="none" dirty="0" smtClean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εκπαιδευτές </a:t>
            </a:r>
            <a:r>
              <a:rPr lang="en-GB" sz="1800" b="0" i="0" u="none" strike="noStrike" cap="none" dirty="0" smtClean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ARACNE</a:t>
            </a:r>
            <a:endParaRPr dirty="0"/>
          </a:p>
        </p:txBody>
      </p:sp>
      <p:sp>
        <p:nvSpPr>
          <p:cNvPr id="210" name="Google Shape;210;p14"/>
          <p:cNvSpPr txBox="1">
            <a:spLocks noGrp="1"/>
          </p:cNvSpPr>
          <p:nvPr>
            <p:ph type="body" idx="4294967295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l-GR" sz="4800" b="0" i="0" strike="noStrike" cap="none" dirty="0" smtClean="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Οδικός Χάρτης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l-GR" sz="3000" b="0" i="0" strike="noStrike" cap="none" dirty="0" smtClean="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Εκπαίδευση των εκπαιδευτών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407000" y="270075"/>
            <a:ext cx="686344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4800" b="0" i="0" strike="noStrike" cap="none" dirty="0" smtClean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Εφαρμογή του μοντέλου</a:t>
            </a:r>
            <a:endParaRPr dirty="0"/>
          </a:p>
        </p:txBody>
      </p:sp>
      <p:sp>
        <p:nvSpPr>
          <p:cNvPr id="217" name="Google Shape;217;p15"/>
          <p:cNvSpPr/>
          <p:nvPr/>
        </p:nvSpPr>
        <p:spPr>
          <a:xfrm>
            <a:off x="2118167" y="1392372"/>
            <a:ext cx="2171025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Χάρτης προσαρμοσμένων ικανοτήτων</a:t>
            </a:r>
            <a:endParaRPr dirty="0"/>
          </a:p>
        </p:txBody>
      </p:sp>
      <p:sp>
        <p:nvSpPr>
          <p:cNvPr id="218" name="Google Shape;218;p15"/>
          <p:cNvSpPr/>
          <p:nvPr/>
        </p:nvSpPr>
        <p:spPr>
          <a:xfrm>
            <a:off x="457200" y="13923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Αρχική αξιολόγηση μαθητή</a:t>
            </a:r>
            <a:endParaRPr dirty="0"/>
          </a:p>
        </p:txBody>
      </p:sp>
      <p:sp>
        <p:nvSpPr>
          <p:cNvPr id="219" name="Google Shape;219;p15"/>
          <p:cNvSpPr/>
          <p:nvPr/>
        </p:nvSpPr>
        <p:spPr>
          <a:xfrm>
            <a:off x="3931892" y="13923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Κριτήρια Αξιολόγησης</a:t>
            </a:r>
            <a:endParaRPr dirty="0"/>
          </a:p>
        </p:txBody>
      </p:sp>
      <p:sp>
        <p:nvSpPr>
          <p:cNvPr id="220" name="Google Shape;220;p15"/>
          <p:cNvSpPr/>
          <p:nvPr/>
        </p:nvSpPr>
        <p:spPr>
          <a:xfrm>
            <a:off x="1295400" y="28401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Δραστηριότητες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dirty="0" smtClean="0">
                <a:solidFill>
                  <a:srgbClr val="666666"/>
                </a:solidFill>
                <a:latin typeface="Lato Light"/>
                <a:sym typeface="Lato Light"/>
              </a:rPr>
              <a:t>κατάρτισης</a:t>
            </a:r>
            <a:endParaRPr dirty="0"/>
          </a:p>
        </p:txBody>
      </p:sp>
      <p:sp>
        <p:nvSpPr>
          <p:cNvPr id="221" name="Google Shape;221;p15"/>
          <p:cNvSpPr/>
          <p:nvPr/>
        </p:nvSpPr>
        <p:spPr>
          <a:xfrm>
            <a:off x="3093692" y="28401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Αξιολόγηση προόδου και αντικτύπου</a:t>
            </a:r>
            <a:endParaRPr dirty="0"/>
          </a:p>
        </p:txBody>
      </p:sp>
      <p:sp>
        <p:nvSpPr>
          <p:cNvPr id="222" name="Google Shape;222;p15"/>
          <p:cNvSpPr/>
          <p:nvPr/>
        </p:nvSpPr>
        <p:spPr>
          <a:xfrm>
            <a:off x="6452674" y="270078"/>
            <a:ext cx="1852403" cy="1430978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7270448" y="643966"/>
            <a:ext cx="1553549" cy="151590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>
            <a:spLocks noGrp="1"/>
          </p:cNvSpPr>
          <p:nvPr>
            <p:ph type="ctrTitle" idx="4294967295"/>
          </p:nvPr>
        </p:nvSpPr>
        <p:spPr>
          <a:xfrm>
            <a:off x="2140050" y="1482475"/>
            <a:ext cx="4863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lang="el-GR" sz="6000" b="0" i="0" u="none" strike="noStrike" cap="none" dirty="0" smtClean="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Σας ευχαριστώ</a:t>
            </a:r>
            <a:r>
              <a:rPr lang="en-GB" sz="6000" b="0" i="0" u="none" strike="noStrike" cap="none" dirty="0" smtClean="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!</a:t>
            </a:r>
            <a:endParaRPr dirty="0"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4294967295"/>
          </p:nvPr>
        </p:nvSpPr>
        <p:spPr>
          <a:xfrm>
            <a:off x="2140050" y="2682030"/>
            <a:ext cx="4863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lang="el-GR" sz="3600" dirty="0" smtClean="0">
                <a:solidFill>
                  <a:srgbClr val="FFFFFF"/>
                </a:solidFill>
              </a:rPr>
              <a:t>Έχετε ε</a:t>
            </a:r>
            <a:r>
              <a:rPr lang="el-GR" sz="3600" b="0" i="0" u="none" strike="noStrike" cap="none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ρωτήσεις</a:t>
            </a:r>
            <a:r>
              <a:rPr lang="en-US" sz="3600" b="0" i="0" u="none" strike="noStrike" cap="none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;</a:t>
            </a:r>
            <a:endParaRPr dirty="0"/>
          </a:p>
        </p:txBody>
      </p:sp>
      <p:sp>
        <p:nvSpPr>
          <p:cNvPr id="230" name="Google Shape;230;p1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4800" b="0" i="0" strike="noStrike" cap="none" dirty="0" smtClean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Ευχαριστίες</a:t>
            </a:r>
            <a:endParaRPr dirty="0"/>
          </a:p>
        </p:txBody>
      </p:sp>
      <p:sp>
        <p:nvSpPr>
          <p:cNvPr id="236" name="Google Shape;236;p1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l-GR" sz="1800" b="0" i="0" strike="noStrike" cap="none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Πρότυπο παρουσίασης από:</a:t>
            </a:r>
            <a:r>
              <a:rPr lang="en-GB" sz="1800" b="0" i="0" strike="noStrike" cap="none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GB" sz="1800" b="0" i="0" u="sng" strike="noStrike" cap="none" dirty="0" err="1">
                <a:solidFill>
                  <a:srgbClr val="3D85C6"/>
                </a:solidFill>
                <a:latin typeface="Lato Light"/>
                <a:ea typeface="Lato Light"/>
                <a:cs typeface="Lato Light"/>
                <a:sym typeface="Lato Light"/>
                <a:hlinkClick r:id="rId3"/>
              </a:rPr>
              <a:t>SlidesCarnival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l-GR" sz="1800" b="0" i="0" strike="noStrike" cap="none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Φωτογραφίες από:</a:t>
            </a:r>
            <a:r>
              <a:rPr lang="en-GB" sz="1800" b="0" i="0" strike="noStrike" cap="none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GB" sz="1800" b="0" i="0" u="sng" strike="noStrike" cap="none" dirty="0" err="1">
                <a:solidFill>
                  <a:srgbClr val="3D85C6"/>
                </a:solid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Unsplash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l-GR" dirty="0" smtClean="0"/>
              <a:t>Υφές ακουαρέλας από: </a:t>
            </a:r>
            <a:r>
              <a:rPr lang="en-GB" sz="1800" b="0" i="0" u="sng" strike="noStrike" cap="none" dirty="0" err="1" smtClean="0">
                <a:solidFill>
                  <a:srgbClr val="3D85C6"/>
                </a:solidFill>
                <a:latin typeface="Lato Light"/>
                <a:ea typeface="Lato Light"/>
                <a:cs typeface="Lato Light"/>
                <a:sym typeface="Lato Light"/>
                <a:hlinkClick r:id="rId5"/>
              </a:rPr>
              <a:t>GraphicBurguer</a:t>
            </a:r>
            <a:endParaRPr dirty="0"/>
          </a:p>
        </p:txBody>
      </p:sp>
      <p:sp>
        <p:nvSpPr>
          <p:cNvPr id="237" name="Google Shape;237;p1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ctrTitle" idx="4294967295"/>
          </p:nvPr>
        </p:nvSpPr>
        <p:spPr>
          <a:xfrm>
            <a:off x="1275150" y="2337625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lang="en-GB" sz="60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ARACNE</a:t>
            </a: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4294967295"/>
          </p:nvPr>
        </p:nvSpPr>
        <p:spPr>
          <a:xfrm>
            <a:off x="1275150" y="3345594"/>
            <a:ext cx="6593700" cy="15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l-GR" sz="1400" b="1" dirty="0">
                <a:solidFill>
                  <a:srgbClr val="FFFFFF"/>
                </a:solidFill>
              </a:rPr>
              <a:t>Ενσωματωμένο μοντέλο για:</a:t>
            </a:r>
          </a:p>
          <a:p>
            <a:pPr marL="0" lvl="0" indent="0" algn="ctr">
              <a:buNone/>
            </a:pPr>
            <a:r>
              <a:rPr lang="el-GR" sz="1400" b="1" dirty="0">
                <a:solidFill>
                  <a:srgbClr val="FFFFFF"/>
                </a:solidFill>
              </a:rPr>
              <a:t>Επαγγελματικά προσόντα</a:t>
            </a:r>
          </a:p>
          <a:p>
            <a:pPr marL="0" lvl="0" indent="0" algn="ctr">
              <a:buNone/>
            </a:pPr>
            <a:r>
              <a:rPr lang="el-GR" sz="1400" b="1" dirty="0">
                <a:solidFill>
                  <a:srgbClr val="FFFFFF"/>
                </a:solidFill>
              </a:rPr>
              <a:t>Ενδυνάμωση</a:t>
            </a:r>
          </a:p>
          <a:p>
            <a:pPr marL="0" lvl="0" indent="0" algn="ctr">
              <a:buNone/>
            </a:pPr>
            <a:r>
              <a:rPr lang="el-GR" sz="1400" b="1" dirty="0">
                <a:solidFill>
                  <a:srgbClr val="FFFFFF"/>
                </a:solidFill>
              </a:rPr>
              <a:t>Ομαδική </a:t>
            </a:r>
            <a:r>
              <a:rPr lang="el-GR" sz="1400" b="1" dirty="0" err="1">
                <a:solidFill>
                  <a:srgbClr val="FFFFFF"/>
                </a:solidFill>
              </a:rPr>
              <a:t>αυτοαπασχόληση</a:t>
            </a:r>
            <a:endParaRPr dirty="0"/>
          </a:p>
        </p:txBody>
      </p:sp>
      <p:sp>
        <p:nvSpPr>
          <p:cNvPr id="67" name="Google Shape;67;p2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0" strike="noStrike" cap="none" dirty="0">
                <a:solidFill>
                  <a:srgbClr val="1155CC"/>
                </a:solidFill>
                <a:latin typeface="Lato Hairline"/>
                <a:ea typeface="Lato Hairline"/>
                <a:cs typeface="Lato Hairline"/>
                <a:sym typeface="Lato Hairline"/>
              </a:rPr>
              <a:t>1</a:t>
            </a:r>
            <a:r>
              <a:rPr lang="en-GB" sz="4800" b="0" i="0" strike="noStrike" cap="none" dirty="0" smtClean="0">
                <a:solidFill>
                  <a:srgbClr val="1155CC"/>
                </a:solidFill>
                <a:latin typeface="Lato Hairline"/>
                <a:ea typeface="Lato Hairline"/>
                <a:cs typeface="Lato Hairline"/>
                <a:sym typeface="Lato Hairline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dirty="0" smtClean="0"/>
              <a:t>ΕΙΣΑΓΩΓΗ</a:t>
            </a:r>
            <a:endParaRPr dirty="0"/>
          </a:p>
        </p:txBody>
      </p:sp>
      <p:sp>
        <p:nvSpPr>
          <p:cNvPr id="73" name="Google Shape;73;p3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l-GR" dirty="0"/>
              <a:t>Η ARACNE στοχεύει να αναπτύξει τις δεξιότητες, τις αξίες και τις στάσεις των μαθητών, να τους εκπαιδεύσει και να ενθαρρύνει μια επιχειρηματική στάση - ειδικά </a:t>
            </a:r>
            <a:r>
              <a:rPr lang="el-GR" dirty="0" smtClean="0"/>
              <a:t>εντός της κοινωνικής οικονομίας</a:t>
            </a:r>
            <a:endParaRPr sz="2400" b="0" i="0" strike="noStrike" cap="none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har char="★"/>
            </a:pPr>
            <a:r>
              <a:rPr lang="el-GR" dirty="0"/>
              <a:t>Οι καταστάσεις που επηρεάζουν περισσότερο τις ομάδες</a:t>
            </a:r>
          </a:p>
          <a:p>
            <a:pPr lvl="0">
              <a:buChar char="★"/>
            </a:pPr>
            <a:r>
              <a:rPr lang="el-GR" dirty="0"/>
              <a:t>Αντίκτυπος και στρατηγικές όσον αφορά την πρόσβαση στην εργασία και τις βέλτιστες πρακτικές σχετικά με:</a:t>
            </a:r>
          </a:p>
          <a:p>
            <a:pPr lvl="0">
              <a:buChar char="★"/>
            </a:pPr>
            <a:r>
              <a:rPr lang="el-GR" dirty="0" smtClean="0"/>
              <a:t>Κατάρτιση</a:t>
            </a:r>
            <a:endParaRPr lang="el-GR" dirty="0"/>
          </a:p>
          <a:p>
            <a:pPr lvl="0">
              <a:buChar char="★"/>
            </a:pPr>
            <a:r>
              <a:rPr lang="el-GR" dirty="0"/>
              <a:t>Ενδυνάμωση</a:t>
            </a:r>
          </a:p>
          <a:p>
            <a:pPr lvl="0">
              <a:buChar char="★"/>
            </a:pPr>
            <a:r>
              <a:rPr lang="el-GR" dirty="0" err="1" smtClean="0"/>
              <a:t>Αυτοαπασχόληση</a:t>
            </a:r>
            <a:endParaRPr lang="el-GR" dirty="0"/>
          </a:p>
          <a:p>
            <a:pPr lvl="0">
              <a:buChar char="★"/>
            </a:pPr>
            <a:r>
              <a:rPr lang="el-GR" dirty="0"/>
              <a:t>Μεθοδολογικά μαθήματα και πτυχές βελτίωσης</a:t>
            </a:r>
            <a:endParaRPr dirty="0"/>
          </a:p>
        </p:txBody>
      </p:sp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4800" b="0" i="0" strike="noStrike" cap="none" dirty="0" smtClean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Ανάλυση καλών πρακτικών</a:t>
            </a:r>
            <a:endParaRPr dirty="0"/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7047162" y="2636358"/>
            <a:ext cx="1433400" cy="1614435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CCCCCC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subTitle" idx="4294967295"/>
          </p:nvPr>
        </p:nvSpPr>
        <p:spPr>
          <a:xfrm>
            <a:off x="2601050" y="3868755"/>
            <a:ext cx="4094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l-GR" sz="1400" dirty="0">
                <a:solidFill>
                  <a:srgbClr val="FFFFFF"/>
                </a:solidFill>
              </a:rPr>
              <a:t>Ενδυνάμωση των </a:t>
            </a:r>
            <a:r>
              <a:rPr lang="el-GR" sz="1400" dirty="0" smtClean="0">
                <a:solidFill>
                  <a:srgbClr val="FFFFFF"/>
                </a:solidFill>
              </a:rPr>
              <a:t>μαθητριών για </a:t>
            </a:r>
            <a:r>
              <a:rPr lang="el-GR" sz="1400" dirty="0">
                <a:solidFill>
                  <a:srgbClr val="FFFFFF"/>
                </a:solidFill>
              </a:rPr>
              <a:t>τη λήψη αποφάσεων στο πλαίσιο της σταδιοδρομίας τους</a:t>
            </a:r>
            <a:endParaRPr dirty="0"/>
          </a:p>
        </p:txBody>
      </p:sp>
      <p:sp>
        <p:nvSpPr>
          <p:cNvPr id="93" name="Google Shape;93;p6"/>
          <p:cNvSpPr/>
          <p:nvPr/>
        </p:nvSpPr>
        <p:spPr>
          <a:xfrm>
            <a:off x="5285645" y="229602"/>
            <a:ext cx="1343513" cy="1361401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 rot="1472949">
            <a:off x="4064082" y="909330"/>
            <a:ext cx="785493" cy="76515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5025796" y="99500"/>
            <a:ext cx="343890" cy="3341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 rot="2487341">
            <a:off x="2879952" y="1302034"/>
            <a:ext cx="244676" cy="2377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ctrTitle" idx="4294967295"/>
          </p:nvPr>
        </p:nvSpPr>
        <p:spPr>
          <a:xfrm>
            <a:off x="2360939" y="2496878"/>
            <a:ext cx="497082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lang="el-GR" sz="4800" b="0" i="0" u="none" strike="noStrike" cap="none" dirty="0" smtClean="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Μονοπάτι ολοκληρωμένης εύρεσης εργασίας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0" i="0" strike="noStrike" cap="none" dirty="0">
                <a:solidFill>
                  <a:srgbClr val="1155CC"/>
                </a:solidFill>
                <a:latin typeface="Lato Hairline"/>
                <a:ea typeface="Lato Hairline"/>
                <a:cs typeface="Lato Hairline"/>
                <a:sym typeface="Lato Hairline"/>
              </a:rPr>
              <a:t>2.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4800" b="0" i="0" strike="noStrike" cap="none" dirty="0" smtClean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Το μοντέλο</a:t>
            </a:r>
            <a:r>
              <a:rPr lang="en-GB" sz="4800" b="0" i="0" strike="noStrike" cap="none" dirty="0" smtClean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 ARACNE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2000" b="0" i="0" strike="noStrike" cap="none" dirty="0" smtClean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Κατάρτιση, Ενδυνάμωση, Επιχειρηματικότητα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l-GR" sz="1200" b="1" i="0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Κοινωνική και προσωπική φτώχεια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4800" b="0" i="0" strike="noStrike" cap="none" dirty="0" smtClean="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rPr>
              <a:t>Καταστάσεις που στοχεύουν στην αλλαγή</a:t>
            </a:r>
            <a:endParaRPr dirty="0"/>
          </a:p>
        </p:txBody>
      </p:sp>
      <p:sp>
        <p:nvSpPr>
          <p:cNvPr id="111" name="Google Shape;111;p8"/>
          <p:cNvSpPr txBox="1">
            <a:spLocks noGrp="1"/>
          </p:cNvSpPr>
          <p:nvPr>
            <p:ph type="body" idx="1"/>
          </p:nvPr>
        </p:nvSpPr>
        <p:spPr>
          <a:xfrm>
            <a:off x="489775" y="2048719"/>
            <a:ext cx="1831500" cy="30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l-GR" b="1" dirty="0">
                <a:latin typeface="Lato"/>
                <a:ea typeface="Lato"/>
                <a:cs typeface="Lato"/>
                <a:sym typeface="Lato"/>
              </a:rPr>
              <a:t>Ακροσφαλής </a:t>
            </a:r>
            <a:r>
              <a:rPr lang="el-GR" b="1" dirty="0" smtClean="0">
                <a:latin typeface="Lato"/>
                <a:ea typeface="Lato"/>
                <a:cs typeface="Lato"/>
                <a:sym typeface="Lato"/>
              </a:rPr>
              <a:t>(αβέβαιος) </a:t>
            </a:r>
            <a:r>
              <a:rPr lang="el-GR" sz="1200" b="1" i="0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επαγγελματικός κύκλος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3"/>
          </p:nvPr>
        </p:nvSpPr>
        <p:spPr>
          <a:xfrm>
            <a:off x="4416697" y="2312475"/>
            <a:ext cx="18315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l-GR" sz="1200" b="1" i="0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Μη ανεπτυγμένες επαγγελματικές δεξιότητες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14" name="Google Shape;114;p8"/>
          <p:cNvSpPr/>
          <p:nvPr/>
        </p:nvSpPr>
        <p:spPr>
          <a:xfrm rot="10799288">
            <a:off x="457194" y="4072906"/>
            <a:ext cx="1447500" cy="829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2600025" y="3148150"/>
            <a:ext cx="435600" cy="337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3013625" y="3071950"/>
            <a:ext cx="1309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1100" b="0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Σε κατάσταση χρέους</a:t>
            </a:r>
            <a:endParaRPr dirty="0"/>
          </a:p>
        </p:txBody>
      </p:sp>
      <p:sp>
        <p:nvSpPr>
          <p:cNvPr id="117" name="Google Shape;117;p8"/>
          <p:cNvSpPr/>
          <p:nvPr/>
        </p:nvSpPr>
        <p:spPr>
          <a:xfrm>
            <a:off x="2600025" y="3564825"/>
            <a:ext cx="435600" cy="337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2600025" y="3981500"/>
            <a:ext cx="435600" cy="337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3013625" y="3905300"/>
            <a:ext cx="1309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1100" b="0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Δυσκολίες τις σχέσεις</a:t>
            </a:r>
            <a:endParaRPr dirty="0"/>
          </a:p>
        </p:txBody>
      </p:sp>
      <p:sp>
        <p:nvSpPr>
          <p:cNvPr id="120" name="Google Shape;120;p8"/>
          <p:cNvSpPr txBox="1"/>
          <p:nvPr/>
        </p:nvSpPr>
        <p:spPr>
          <a:xfrm>
            <a:off x="3013625" y="3474293"/>
            <a:ext cx="1403050" cy="4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1100" b="0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Εξάρτηση από οικογένεια κ.λπ.</a:t>
            </a:r>
            <a:endParaRPr dirty="0"/>
          </a:p>
        </p:txBody>
      </p:sp>
      <p:sp>
        <p:nvSpPr>
          <p:cNvPr id="121" name="Google Shape;121;p8"/>
          <p:cNvSpPr/>
          <p:nvPr/>
        </p:nvSpPr>
        <p:spPr>
          <a:xfrm>
            <a:off x="2600025" y="4398175"/>
            <a:ext cx="435600" cy="337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3013625" y="4321975"/>
            <a:ext cx="1309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1100" b="0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Σοβαρά προβλήματα υγείας</a:t>
            </a:r>
            <a:endParaRPr dirty="0"/>
          </a:p>
        </p:txBody>
      </p:sp>
      <p:sp>
        <p:nvSpPr>
          <p:cNvPr id="123" name="Google Shape;123;p8"/>
          <p:cNvSpPr txBox="1"/>
          <p:nvPr/>
        </p:nvSpPr>
        <p:spPr>
          <a:xfrm>
            <a:off x="1166124" y="3704625"/>
            <a:ext cx="138965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1100" b="0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Υποαπασχόληση</a:t>
            </a:r>
            <a:endParaRPr dirty="0"/>
          </a:p>
        </p:txBody>
      </p:sp>
      <p:sp>
        <p:nvSpPr>
          <p:cNvPr id="124" name="Google Shape;124;p8"/>
          <p:cNvSpPr txBox="1"/>
          <p:nvPr/>
        </p:nvSpPr>
        <p:spPr>
          <a:xfrm>
            <a:off x="457108" y="4673651"/>
            <a:ext cx="201622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1100" b="0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Ακροσφαλής (αβέβαιη) Απασχόληση</a:t>
            </a:r>
            <a:endParaRPr dirty="0"/>
          </a:p>
        </p:txBody>
      </p:sp>
      <p:sp>
        <p:nvSpPr>
          <p:cNvPr id="125" name="Google Shape;125;p8"/>
          <p:cNvSpPr txBox="1"/>
          <p:nvPr/>
        </p:nvSpPr>
        <p:spPr>
          <a:xfrm>
            <a:off x="102024" y="3704625"/>
            <a:ext cx="117291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1100" b="0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Ανεργία</a:t>
            </a:r>
            <a:endParaRPr dirty="0"/>
          </a:p>
        </p:txBody>
      </p:sp>
      <p:sp>
        <p:nvSpPr>
          <p:cNvPr id="126" name="Google Shape;126;p8"/>
          <p:cNvSpPr/>
          <p:nvPr/>
        </p:nvSpPr>
        <p:spPr>
          <a:xfrm rot="-712">
            <a:off x="551194" y="2974556"/>
            <a:ext cx="1447500" cy="829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4921325" y="3648250"/>
            <a:ext cx="337200" cy="337200"/>
          </a:xfrm>
          <a:prstGeom prst="mathPlus">
            <a:avLst>
              <a:gd name="adj1" fmla="val 23520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4416675" y="3119950"/>
            <a:ext cx="13092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l-GR" sz="1200" b="0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Ικανότητες χωρίς </a:t>
            </a:r>
            <a:r>
              <a:rPr lang="el-GR" dirty="0">
                <a:solidFill>
                  <a:srgbClr val="FF0000"/>
                </a:solidFill>
                <a:sym typeface="Lato"/>
              </a:rPr>
              <a:t>διέξοδο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4416675" y="3985350"/>
            <a:ext cx="13092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l-GR" sz="1200" b="0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Ικανότητες σε αναμονή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subTitle" idx="4294967295"/>
          </p:nvPr>
        </p:nvSpPr>
        <p:spPr>
          <a:xfrm>
            <a:off x="5474375" y="3012475"/>
            <a:ext cx="3151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lang="en-GB" sz="1800" b="1" i="0" u="none" strike="noStrike" cap="non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3. </a:t>
            </a:r>
            <a:r>
              <a:rPr lang="el-GR" sz="1800" b="1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Ευκαιρίες ομαδικής απασχόλησης</a:t>
            </a:r>
            <a:endParaRPr dirty="0"/>
          </a:p>
        </p:txBody>
      </p:sp>
      <p:sp>
        <p:nvSpPr>
          <p:cNvPr id="135" name="Google Shape;135;p9"/>
          <p:cNvSpPr txBox="1">
            <a:spLocks noGrp="1"/>
          </p:cNvSpPr>
          <p:nvPr>
            <p:ph type="subTitle" idx="4294967295"/>
          </p:nvPr>
        </p:nvSpPr>
        <p:spPr>
          <a:xfrm>
            <a:off x="5474375" y="595925"/>
            <a:ext cx="3151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GB" sz="1800" b="1" i="0" u="none" strike="noStrike" cap="non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l-GR" b="1" dirty="0">
                <a:latin typeface="Lato"/>
                <a:ea typeface="Lato"/>
                <a:cs typeface="Lato"/>
                <a:sym typeface="Lato"/>
              </a:rPr>
              <a:t>Πρόσβαση στην επαγγελματική </a:t>
            </a:r>
            <a:r>
              <a:rPr lang="el-GR" b="1" dirty="0" smtClean="0">
                <a:latin typeface="Lato"/>
                <a:ea typeface="Lato"/>
                <a:cs typeface="Lato"/>
                <a:sym typeface="Lato"/>
              </a:rPr>
              <a:t>λειτουργία, </a:t>
            </a:r>
            <a:r>
              <a:rPr lang="el-GR" b="1" dirty="0">
                <a:latin typeface="Lato"/>
                <a:ea typeface="Lato"/>
                <a:cs typeface="Lato"/>
                <a:sym typeface="Lato"/>
              </a:rPr>
              <a:t>δια βίου μάθηση</a:t>
            </a:r>
            <a:endParaRPr dirty="0"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4294967295"/>
          </p:nvPr>
        </p:nvSpPr>
        <p:spPr>
          <a:xfrm>
            <a:off x="2945934" y="1734763"/>
            <a:ext cx="382765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</a:pPr>
            <a:r>
              <a:rPr lang="el-GR" sz="4800" b="1" i="0" u="none" strike="noStrike" cap="none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ΤΡΙΠΛΗ ΠΡΟΚΛΗΣΗ</a:t>
            </a:r>
            <a:endParaRPr dirty="0"/>
          </a:p>
        </p:txBody>
      </p:sp>
      <p:sp>
        <p:nvSpPr>
          <p:cNvPr id="137" name="Google Shape;137;p9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GB">
                <a:solidFill>
                  <a:srgbClr val="999999"/>
                </a:solidFill>
              </a:rPr>
              <a:t>9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4294967295"/>
          </p:nvPr>
        </p:nvSpPr>
        <p:spPr>
          <a:xfrm>
            <a:off x="6194825" y="1991850"/>
            <a:ext cx="3151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None/>
            </a:pPr>
            <a:r>
              <a:rPr lang="en-GB" sz="1800" b="1" i="0" u="none" strike="noStrike" cap="none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2. </a:t>
            </a:r>
            <a:r>
              <a:rPr lang="el-GR" sz="1800" b="1" i="0" u="none" strike="noStrike" cap="none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Προοδευτική ενδυνάμωση</a:t>
            </a:r>
            <a:endParaRPr dirty="0"/>
          </a:p>
        </p:txBody>
      </p:sp>
      <p:sp>
        <p:nvSpPr>
          <p:cNvPr id="139" name="Google Shape;139;p9"/>
          <p:cNvSpPr/>
          <p:nvPr/>
        </p:nvSpPr>
        <p:spPr>
          <a:xfrm>
            <a:off x="477939" y="899204"/>
            <a:ext cx="3046759" cy="2970087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lamour templat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449</Words>
  <Application>Microsoft Office PowerPoint</Application>
  <PresentationFormat>Προβολή στην οθόνη (16:9)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Lato</vt:lpstr>
      <vt:lpstr>Lato Light</vt:lpstr>
      <vt:lpstr>Lato Hairline</vt:lpstr>
      <vt:lpstr>Eglamour template</vt:lpstr>
      <vt:lpstr>ΜΟΝΤΕΛΟ ARACNE</vt:lpstr>
      <vt:lpstr>ARACNE</vt:lpstr>
      <vt:lpstr>1. ΕΙΣΑΓΩΓΗ</vt:lpstr>
      <vt:lpstr>Παρουσίαση του PowerPoint</vt:lpstr>
      <vt:lpstr>Ανάλυση καλών πρακτικών</vt:lpstr>
      <vt:lpstr>Μονοπάτι ολοκληρωμένης εύρεσης εργασίας</vt:lpstr>
      <vt:lpstr>2. Το μοντέλο ARACNE Κατάρτιση, Ενδυνάμωση, Επιχειρηματικότητα</vt:lpstr>
      <vt:lpstr>Καταστάσεις που στοχεύουν στην αλλαγή</vt:lpstr>
      <vt:lpstr>ΤΡΙΠΛΗ ΠΡΟΚΛΗΣΗ</vt:lpstr>
      <vt:lpstr>Τα 7 χαρακτηριστικά του μοντέλου ARACNE  </vt:lpstr>
      <vt:lpstr>3 επίπεδα μάθησης</vt:lpstr>
      <vt:lpstr>Οποιαδήποτε υπηρεσία θα μπορούσε να συνδυάσει την ανάπτυξη των ικανοτήτων με κάθε επίπεδο μάθησης</vt:lpstr>
      <vt:lpstr>Χάρτης του μοντέλου</vt:lpstr>
      <vt:lpstr>Παρουσίαση του PowerPoint</vt:lpstr>
      <vt:lpstr>Εφαρμογή του μοντέλου</vt:lpstr>
      <vt:lpstr>Σας ευχαριστώ!</vt:lpstr>
      <vt:lpstr>Ευχαριστίες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ARACNE MODEL</dc:title>
  <dc:creator>Mary Bauer</dc:creator>
  <cp:lastModifiedBy>v b</cp:lastModifiedBy>
  <cp:revision>8</cp:revision>
  <dcterms:created xsi:type="dcterms:W3CDTF">2019-10-23T19:34:39Z</dcterms:created>
  <dcterms:modified xsi:type="dcterms:W3CDTF">2020-01-15T10:45:34Z</dcterms:modified>
</cp:coreProperties>
</file>