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1"/>
  </p:sldMasterIdLst>
  <p:notesMasterIdLst>
    <p:notesMasterId r:id="rId14"/>
  </p:notesMasterIdLst>
  <p:sldIdLst>
    <p:sldId id="256" r:id="rId2"/>
    <p:sldId id="258" r:id="rId3"/>
    <p:sldId id="259" r:id="rId4"/>
    <p:sldId id="285" r:id="rId5"/>
    <p:sldId id="261" r:id="rId6"/>
    <p:sldId id="287" r:id="rId7"/>
    <p:sldId id="288" r:id="rId8"/>
    <p:sldId id="291" r:id="rId9"/>
    <p:sldId id="292" r:id="rId10"/>
    <p:sldId id="273" r:id="rId11"/>
    <p:sldId id="271" r:id="rId12"/>
    <p:sldId id="280" r:id="rId13"/>
  </p:sldIdLst>
  <p:sldSz cx="9144000" cy="5143500" type="screen16x9"/>
  <p:notesSz cx="6858000" cy="9144000"/>
  <p:embeddedFontLst>
    <p:embeddedFont>
      <p:font typeface="Titillium Web" panose="020B060402020202020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066EAA2-E735-44C0-9E90-3872561D4300}">
  <a:tblStyle styleId="{E066EAA2-E735-44C0-9E90-3872561D43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712" autoAdjust="0"/>
  </p:normalViewPr>
  <p:slideViewPr>
    <p:cSldViewPr snapToGrid="0">
      <p:cViewPr varScale="1">
        <p:scale>
          <a:sx n="85" d="100"/>
          <a:sy n="85" d="100"/>
        </p:scale>
        <p:origin x="882" y="78"/>
      </p:cViewPr>
      <p:guideLst/>
    </p:cSldViewPr>
  </p:slideViewPr>
  <p:outlineViewPr>
    <p:cViewPr>
      <p:scale>
        <a:sx n="33" d="100"/>
        <a:sy n="33" d="100"/>
      </p:scale>
      <p:origin x="0" y="-686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326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44853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264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80696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745800"/>
          </a:xfrm>
          <a:prstGeom prst="rect">
            <a:avLst/>
          </a:prstGeom>
          <a:solidFill>
            <a:srgbClr val="FF0040">
              <a:alpha val="81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79000" y="1920450"/>
            <a:ext cx="54300" cy="1191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1915625"/>
            <a:ext cx="5412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3" name="Google Shape;13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63175" y="47575"/>
            <a:ext cx="2880824" cy="69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0"/>
            <a:ext cx="9144000" cy="37458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3"/>
          <p:cNvSpPr/>
          <p:nvPr/>
        </p:nvSpPr>
        <p:spPr>
          <a:xfrm>
            <a:off x="579000" y="1722000"/>
            <a:ext cx="54300" cy="1363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826350" y="1519225"/>
            <a:ext cx="46383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826350" y="2763850"/>
            <a:ext cx="76320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>
                <a:solidFill>
                  <a:srgbClr val="00000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20" name="Google Shape;20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63175" y="47575"/>
            <a:ext cx="2880824" cy="69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44425" y="1586325"/>
            <a:ext cx="5971500" cy="3148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▫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▸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/>
          <p:nvPr/>
        </p:nvSpPr>
        <p:spPr>
          <a:xfrm>
            <a:off x="579000" y="579000"/>
            <a:ext cx="54300" cy="6756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5"/>
          <p:cNvSpPr/>
          <p:nvPr/>
        </p:nvSpPr>
        <p:spPr>
          <a:xfrm>
            <a:off x="9089700" y="0"/>
            <a:ext cx="54300" cy="51435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33" name="Google Shape;33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79400" y="4361982"/>
            <a:ext cx="2880360" cy="704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750" y="4361975"/>
            <a:ext cx="938800" cy="70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color">
  <p:cSld name="TITLE_ONLY_1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9144000" cy="37458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9"/>
          <p:cNvSpPr/>
          <p:nvPr/>
        </p:nvSpPr>
        <p:spPr>
          <a:xfrm>
            <a:off x="579000" y="579000"/>
            <a:ext cx="54300" cy="675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66" name="Google Shape;66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79400" y="4361982"/>
            <a:ext cx="2880360" cy="704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750" y="4361975"/>
            <a:ext cx="938800" cy="70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lor">
  <p:cSld name="BLANK_1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/>
          <p:nvPr/>
        </p:nvSpPr>
        <p:spPr>
          <a:xfrm>
            <a:off x="0" y="0"/>
            <a:ext cx="9144000" cy="25935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94" name="Google Shape;94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79400" y="4361982"/>
            <a:ext cx="2880360" cy="704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750" y="4361975"/>
            <a:ext cx="938800" cy="70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3798" y="1586325"/>
            <a:ext cx="6092100" cy="31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▪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▫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▸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r">
              <a:buNone/>
              <a:defRPr sz="12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5" r:id="rId4"/>
    <p:sldLayoutId id="2147483660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>
            <a:spLocks noGrp="1"/>
          </p:cNvSpPr>
          <p:nvPr>
            <p:ph type="ctrTitle"/>
          </p:nvPr>
        </p:nvSpPr>
        <p:spPr>
          <a:xfrm>
            <a:off x="685800" y="1915625"/>
            <a:ext cx="5412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PERSPECTIVE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2"/>
          <p:cNvSpPr txBox="1">
            <a:spLocks noGrp="1"/>
          </p:cNvSpPr>
          <p:nvPr>
            <p:ph type="title"/>
          </p:nvPr>
        </p:nvSpPr>
        <p:spPr>
          <a:xfrm>
            <a:off x="844424" y="422499"/>
            <a:ext cx="8299575" cy="36030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bg1"/>
                </a:solidFill>
              </a:rPr>
              <a:t>“ </a:t>
            </a:r>
            <a:r>
              <a:rPr lang="en-US" sz="3600" dirty="0" err="1">
                <a:solidFill>
                  <a:schemeClr val="bg1"/>
                </a:solidFill>
              </a:rPr>
              <a:t>Estaremos</a:t>
            </a:r>
            <a:r>
              <a:rPr lang="en-US" sz="3600" dirty="0">
                <a:solidFill>
                  <a:schemeClr val="bg1"/>
                </a:solidFill>
              </a:rPr>
              <a:t> a </a:t>
            </a:r>
            <a:r>
              <a:rPr lang="en-US" sz="3600" dirty="0" err="1">
                <a:solidFill>
                  <a:schemeClr val="bg1"/>
                </a:solidFill>
              </a:rPr>
              <a:t>su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lado</a:t>
            </a:r>
            <a:r>
              <a:rPr lang="en-US" sz="3600" dirty="0">
                <a:solidFill>
                  <a:schemeClr val="bg1"/>
                </a:solidFill>
              </a:rPr>
              <a:t> para que </a:t>
            </a:r>
            <a:r>
              <a:rPr lang="en-US" sz="3600" dirty="0" err="1">
                <a:solidFill>
                  <a:schemeClr val="bg1"/>
                </a:solidFill>
              </a:rPr>
              <a:t>ustedes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dessarrollan</a:t>
            </a:r>
            <a:r>
              <a:rPr lang="en-US" sz="3600" dirty="0">
                <a:solidFill>
                  <a:schemeClr val="bg1"/>
                </a:solidFill>
              </a:rPr>
              <a:t> sus </a:t>
            </a:r>
            <a:r>
              <a:rPr lang="en-US" sz="3600" dirty="0" err="1">
                <a:solidFill>
                  <a:schemeClr val="bg1"/>
                </a:solidFill>
              </a:rPr>
              <a:t>propias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empresas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sociales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endParaRPr sz="3600" dirty="0">
              <a:solidFill>
                <a:schemeClr val="bg1"/>
              </a:solidFill>
            </a:endParaRPr>
          </a:p>
        </p:txBody>
      </p:sp>
      <p:sp>
        <p:nvSpPr>
          <p:cNvPr id="290" name="Google Shape;290;p32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0"/>
          <p:cNvSpPr txBox="1">
            <a:spLocks noGrp="1"/>
          </p:cNvSpPr>
          <p:nvPr>
            <p:ph type="ctrTitle" idx="4294967295"/>
          </p:nvPr>
        </p:nvSpPr>
        <p:spPr>
          <a:xfrm>
            <a:off x="1671144" y="1354742"/>
            <a:ext cx="6787055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>
                <a:solidFill>
                  <a:srgbClr val="FFFFFF"/>
                </a:solidFill>
              </a:rPr>
              <a:t>70 </a:t>
            </a:r>
            <a:r>
              <a:rPr lang="en-GB" sz="9600" dirty="0">
                <a:solidFill>
                  <a:srgbClr val="FFFFFF"/>
                </a:solidFill>
              </a:rPr>
              <a:t>personas</a:t>
            </a:r>
            <a:endParaRPr sz="9600" dirty="0">
              <a:solidFill>
                <a:srgbClr val="FFFFFF"/>
              </a:solidFill>
            </a:endParaRPr>
          </a:p>
        </p:txBody>
      </p:sp>
      <p:sp>
        <p:nvSpPr>
          <p:cNvPr id="265" name="Google Shape;265;p30"/>
          <p:cNvSpPr txBox="1">
            <a:spLocks noGrp="1"/>
          </p:cNvSpPr>
          <p:nvPr>
            <p:ph type="subTitle" idx="4294967295"/>
          </p:nvPr>
        </p:nvSpPr>
        <p:spPr>
          <a:xfrm>
            <a:off x="685800" y="2687653"/>
            <a:ext cx="7772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AR" dirty="0"/>
              <a:t>encontraron trabajo en la </a:t>
            </a:r>
            <a:r>
              <a:rPr lang="es-AR" dirty="0" err="1"/>
              <a:t>economia</a:t>
            </a:r>
            <a:r>
              <a:rPr lang="es-AR" dirty="0"/>
              <a:t> social</a:t>
            </a:r>
          </a:p>
        </p:txBody>
      </p:sp>
      <p:sp>
        <p:nvSpPr>
          <p:cNvPr id="266" name="Google Shape;266;p3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5" name="Google Shape;606;p42">
            <a:extLst>
              <a:ext uri="{FF2B5EF4-FFF2-40B4-BE49-F238E27FC236}">
                <a16:creationId xmlns:a16="http://schemas.microsoft.com/office/drawing/2014/main" id="{F055CD9E-AADA-4ECD-9372-7F86183D12B4}"/>
              </a:ext>
            </a:extLst>
          </p:cNvPr>
          <p:cNvSpPr/>
          <p:nvPr/>
        </p:nvSpPr>
        <p:spPr>
          <a:xfrm>
            <a:off x="233810" y="1542582"/>
            <a:ext cx="903980" cy="949248"/>
          </a:xfrm>
          <a:custGeom>
            <a:avLst/>
            <a:gdLst/>
            <a:ahLst/>
            <a:cxnLst/>
            <a:rect l="l" t="t" r="r" b="b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63500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bg1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9"/>
          <p:cNvSpPr txBox="1">
            <a:spLocks noGrp="1"/>
          </p:cNvSpPr>
          <p:nvPr>
            <p:ph type="ctrTitle" idx="4294967295"/>
          </p:nvPr>
        </p:nvSpPr>
        <p:spPr>
          <a:xfrm>
            <a:off x="2361749" y="1357900"/>
            <a:ext cx="6391957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 dirty="0" err="1">
                <a:solidFill>
                  <a:srgbClr val="FFFFFF"/>
                </a:solidFill>
              </a:rPr>
              <a:t>Muchas</a:t>
            </a:r>
            <a:r>
              <a:rPr lang="en-GB" sz="6000" dirty="0">
                <a:solidFill>
                  <a:srgbClr val="FFFFFF"/>
                </a:solidFill>
              </a:rPr>
              <a:t> Gracias</a:t>
            </a:r>
            <a:r>
              <a:rPr lang="en" sz="9600" dirty="0">
                <a:solidFill>
                  <a:srgbClr val="FFFFFF"/>
                </a:solidFill>
              </a:rPr>
              <a:t>!!</a:t>
            </a:r>
            <a:endParaRPr sz="9600" dirty="0">
              <a:solidFill>
                <a:srgbClr val="FFFFFF"/>
              </a:solidFill>
            </a:endParaRPr>
          </a:p>
        </p:txBody>
      </p:sp>
      <p:sp>
        <p:nvSpPr>
          <p:cNvPr id="351" name="Google Shape;351;p39"/>
          <p:cNvSpPr txBox="1">
            <a:spLocks noGrp="1"/>
          </p:cNvSpPr>
          <p:nvPr>
            <p:ph type="subTitle" idx="4294967295"/>
          </p:nvPr>
        </p:nvSpPr>
        <p:spPr>
          <a:xfrm>
            <a:off x="2380675" y="2775675"/>
            <a:ext cx="4631400" cy="22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3600" dirty="0" err="1">
                <a:solidFill>
                  <a:srgbClr val="000000"/>
                </a:solidFill>
              </a:rPr>
              <a:t>Pregundas</a:t>
            </a:r>
            <a:r>
              <a:rPr lang="en" sz="3600" dirty="0">
                <a:solidFill>
                  <a:srgbClr val="000000"/>
                </a:solidFill>
              </a:rPr>
              <a:t>?</a:t>
            </a:r>
            <a:endParaRPr sz="36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>
                <a:solidFill>
                  <a:srgbClr val="000000"/>
                </a:solidFill>
              </a:rPr>
              <a:t>Natassa@idec.gr</a:t>
            </a:r>
            <a:endParaRPr sz="3600" b="1" dirty="0">
              <a:solidFill>
                <a:srgbClr val="000000"/>
              </a:solidFill>
            </a:endParaRPr>
          </a:p>
        </p:txBody>
      </p:sp>
      <p:pic>
        <p:nvPicPr>
          <p:cNvPr id="352" name="Google Shape;352;p39" descr="photo-1434030216411-0b793f4b417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0001" y="1874860"/>
            <a:ext cx="1393800" cy="1393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53" name="Google Shape;353;p39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>
            <a:spLocks noGrp="1"/>
          </p:cNvSpPr>
          <p:nvPr>
            <p:ph type="ctrTitle" idx="4294967295"/>
          </p:nvPr>
        </p:nvSpPr>
        <p:spPr>
          <a:xfrm>
            <a:off x="2361750" y="1357900"/>
            <a:ext cx="36633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600" dirty="0">
                <a:solidFill>
                  <a:srgbClr val="FFFFFF"/>
                </a:solidFill>
              </a:rPr>
              <a:t>Hola</a:t>
            </a:r>
            <a:r>
              <a:rPr lang="en" sz="9600" dirty="0">
                <a:solidFill>
                  <a:srgbClr val="FFFFFF"/>
                </a:solidFill>
              </a:rPr>
              <a:t>!</a:t>
            </a:r>
            <a:endParaRPr sz="9600" dirty="0">
              <a:solidFill>
                <a:srgbClr val="FFFFFF"/>
              </a:solidFill>
            </a:endParaRPr>
          </a:p>
        </p:txBody>
      </p:sp>
      <p:sp>
        <p:nvSpPr>
          <p:cNvPr id="115" name="Google Shape;115;p17"/>
          <p:cNvSpPr txBox="1">
            <a:spLocks noGrp="1"/>
          </p:cNvSpPr>
          <p:nvPr>
            <p:ph type="subTitle" idx="4294967295"/>
          </p:nvPr>
        </p:nvSpPr>
        <p:spPr>
          <a:xfrm>
            <a:off x="2380675" y="2775675"/>
            <a:ext cx="4631400" cy="22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rgbClr val="000000"/>
                </a:solidFill>
              </a:rPr>
              <a:t>Natassa Kazantzidou</a:t>
            </a:r>
            <a:endParaRPr sz="3600" dirty="0">
              <a:solidFill>
                <a:srgbClr val="000000"/>
              </a:solidFill>
            </a:endParaRPr>
          </a:p>
        </p:txBody>
      </p:sp>
      <p:pic>
        <p:nvPicPr>
          <p:cNvPr id="116" name="Google Shape;116;p17" descr="photo-1434030216411-0b793f4b417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0001" y="1874860"/>
            <a:ext cx="1393800" cy="1393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17" name="Google Shape;117;p1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"/>
          <p:cNvSpPr txBox="1">
            <a:spLocks noGrp="1"/>
          </p:cNvSpPr>
          <p:nvPr>
            <p:ph type="ctrTitle"/>
          </p:nvPr>
        </p:nvSpPr>
        <p:spPr>
          <a:xfrm>
            <a:off x="826350" y="1519225"/>
            <a:ext cx="5661856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El Proyecto “Perspective”</a:t>
            </a:r>
            <a:endParaRPr dirty="0"/>
          </a:p>
        </p:txBody>
      </p:sp>
      <p:sp>
        <p:nvSpPr>
          <p:cNvPr id="123" name="Google Shape;123;p18"/>
          <p:cNvSpPr txBox="1">
            <a:spLocks noGrp="1"/>
          </p:cNvSpPr>
          <p:nvPr>
            <p:ph type="subTitle" idx="1"/>
          </p:nvPr>
        </p:nvSpPr>
        <p:spPr>
          <a:xfrm>
            <a:off x="826350" y="2763850"/>
            <a:ext cx="76320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24;p1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3F160-71D4-49EC-8B01-9B48C1F29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Información básica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E09203-C453-4795-84F2-CBAD9B3219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/>
              <a:t>Un Proyecto financiado por el fondo social europeo (ESF)</a:t>
            </a:r>
          </a:p>
          <a:p>
            <a:r>
              <a:rPr lang="es-AR" dirty="0"/>
              <a:t>Partenariado local para el Desarrollo de empleo</a:t>
            </a:r>
          </a:p>
          <a:p>
            <a:r>
              <a:rPr lang="es-AR" dirty="0"/>
              <a:t>A cinco ciudades desfavorecidas</a:t>
            </a:r>
          </a:p>
          <a:p>
            <a:r>
              <a:rPr lang="es-AR" dirty="0"/>
              <a:t>Dos anos </a:t>
            </a:r>
          </a:p>
          <a:p>
            <a:r>
              <a:rPr lang="es-AR" dirty="0"/>
              <a:t>12 socios (ayuntamientos, ONG, cámaras de comercio, una empresa de formación, una empresa de consultoría-IDEC)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E405F4-46CC-4219-B123-FB6A81E84CF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66787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0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A quien  se dirigió </a:t>
            </a:r>
            <a:endParaRPr lang="es-ES" dirty="0">
              <a:solidFill>
                <a:srgbClr val="FF004E"/>
              </a:solidFill>
            </a:endParaRPr>
          </a:p>
        </p:txBody>
      </p:sp>
      <p:sp>
        <p:nvSpPr>
          <p:cNvPr id="136" name="Google Shape;136;p20"/>
          <p:cNvSpPr txBox="1">
            <a:spLocks noGrp="1"/>
          </p:cNvSpPr>
          <p:nvPr>
            <p:ph type="body" idx="1"/>
          </p:nvPr>
        </p:nvSpPr>
        <p:spPr>
          <a:xfrm>
            <a:off x="844425" y="1398756"/>
            <a:ext cx="7636159" cy="314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r>
              <a:rPr lang="es-AR" dirty="0"/>
              <a:t>Personas desempleados viviendo en sitios con alta pobreza:  </a:t>
            </a:r>
          </a:p>
          <a:p>
            <a:pPr lvl="1">
              <a:spcBef>
                <a:spcPts val="600"/>
              </a:spcBef>
              <a:buChar char="▪"/>
            </a:pPr>
            <a:r>
              <a:rPr lang="es-AR" dirty="0"/>
              <a:t>El Pireo, puerto de Atenas, </a:t>
            </a:r>
            <a:r>
              <a:rPr lang="es-AR" dirty="0" err="1"/>
              <a:t>Keratsini</a:t>
            </a:r>
            <a:r>
              <a:rPr lang="es-AR" dirty="0"/>
              <a:t> – </a:t>
            </a:r>
            <a:r>
              <a:rPr lang="es-AR" dirty="0" err="1"/>
              <a:t>Drapetsona</a:t>
            </a:r>
            <a:r>
              <a:rPr lang="es-AR" dirty="0"/>
              <a:t>, </a:t>
            </a:r>
            <a:r>
              <a:rPr lang="es-AR" dirty="0" err="1"/>
              <a:t>Perama</a:t>
            </a:r>
            <a:r>
              <a:rPr lang="es-AR" dirty="0"/>
              <a:t>, ciudades que habían desindustrializado los anos pasados y ahora están buscando el desarrollo </a:t>
            </a:r>
            <a:r>
              <a:rPr lang="es-AR" dirty="0" err="1"/>
              <a:t>economico</a:t>
            </a:r>
            <a:r>
              <a:rPr lang="es-AR" dirty="0"/>
              <a:t> en un forma sostenible</a:t>
            </a:r>
          </a:p>
          <a:p>
            <a:pPr lvl="1">
              <a:spcBef>
                <a:spcPts val="600"/>
              </a:spcBef>
              <a:buChar char="▪"/>
            </a:pPr>
            <a:r>
              <a:rPr lang="es-AR" dirty="0"/>
              <a:t>Las islas Egina y Poros en el golfo </a:t>
            </a:r>
            <a:r>
              <a:rPr lang="es-AR" dirty="0" err="1"/>
              <a:t>Saronico</a:t>
            </a:r>
            <a:r>
              <a:rPr lang="es-AR" dirty="0"/>
              <a:t> que depended en el turismo y quieren diversificar su producto</a:t>
            </a:r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r>
              <a:rPr lang="es-AR" dirty="0"/>
              <a:t>Personas desfavorecidos: mujeres, jóvenes con pocas cualificaciones, mayores </a:t>
            </a:r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r>
              <a:rPr lang="es-AR" dirty="0"/>
              <a:t>Personas que se gustaban desarrollar cosas con sus manos, artistas </a:t>
            </a:r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endParaRPr lang="es-AR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AR" dirty="0"/>
          </a:p>
        </p:txBody>
      </p:sp>
      <p:sp>
        <p:nvSpPr>
          <p:cNvPr id="137" name="Google Shape;137;p2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0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493896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La intervención-  preparación  </a:t>
            </a:r>
            <a:endParaRPr lang="es-ES" dirty="0">
              <a:solidFill>
                <a:srgbClr val="FF004E"/>
              </a:solidFill>
            </a:endParaRPr>
          </a:p>
        </p:txBody>
      </p:sp>
      <p:sp>
        <p:nvSpPr>
          <p:cNvPr id="136" name="Google Shape;136;p20"/>
          <p:cNvSpPr txBox="1">
            <a:spLocks noGrp="1"/>
          </p:cNvSpPr>
          <p:nvPr>
            <p:ph type="body" idx="1"/>
          </p:nvPr>
        </p:nvSpPr>
        <p:spPr>
          <a:xfrm>
            <a:off x="844425" y="1398756"/>
            <a:ext cx="7636159" cy="314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r>
              <a:rPr lang="es-AR" dirty="0"/>
              <a:t>La intervención fue basada en las necesidades y características del mercado  local. Al primero hicimos un estudio local, y identificamos las características del sitio y de las personas: la demografía, actividades económicos, ventajas que se pueden utilizar, productos locales, cultura, aspiraciones etc. </a:t>
            </a:r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r>
              <a:rPr lang="es-AR" dirty="0"/>
              <a:t>Seleccionamos los sectores en los que los participantes puedan crear empresas sostenibles. </a:t>
            </a:r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r>
              <a:rPr lang="es-AR" dirty="0"/>
              <a:t>Seleccionamos las personas – beneficios  del proyecto, con </a:t>
            </a:r>
            <a:r>
              <a:rPr lang="es-AR" dirty="0" err="1"/>
              <a:t>criteria</a:t>
            </a:r>
            <a:r>
              <a:rPr lang="es-AR" dirty="0"/>
              <a:t>: personas en paro y otras desventajas sociales, pero con motivos personales y aspiraciones</a:t>
            </a:r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endParaRPr lang="es-AR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AR" dirty="0"/>
          </a:p>
        </p:txBody>
      </p:sp>
      <p:sp>
        <p:nvSpPr>
          <p:cNvPr id="137" name="Google Shape;137;p2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73015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0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4907698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La intervención – implementación  </a:t>
            </a:r>
            <a:endParaRPr lang="es-ES" dirty="0">
              <a:solidFill>
                <a:srgbClr val="FF004E"/>
              </a:solidFill>
            </a:endParaRPr>
          </a:p>
        </p:txBody>
      </p:sp>
      <p:sp>
        <p:nvSpPr>
          <p:cNvPr id="136" name="Google Shape;136;p20"/>
          <p:cNvSpPr txBox="1">
            <a:spLocks noGrp="1"/>
          </p:cNvSpPr>
          <p:nvPr>
            <p:ph type="body" idx="1"/>
          </p:nvPr>
        </p:nvSpPr>
        <p:spPr>
          <a:xfrm>
            <a:off x="844425" y="1398756"/>
            <a:ext cx="7636159" cy="314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r>
              <a:rPr lang="es-AR" dirty="0"/>
              <a:t>Comunicación – información – sensibilización sobre la economía social</a:t>
            </a:r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r>
              <a:rPr lang="es-AR" dirty="0"/>
              <a:t>Creación de equipos con mismos o similares intereses. </a:t>
            </a:r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r>
              <a:rPr lang="es-AR" dirty="0"/>
              <a:t>Formación profesional en los sectores previstos (productos locales, taller de ropas, agencias de viajes, agencias culturales)</a:t>
            </a:r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r>
              <a:rPr lang="es-AR" dirty="0"/>
              <a:t>Consultoría para formar sus propias empresas sociales </a:t>
            </a:r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r>
              <a:rPr lang="es-AR" dirty="0"/>
              <a:t>Apoyo </a:t>
            </a:r>
          </a:p>
          <a:p>
            <a:pPr lvl="0"/>
            <a:r>
              <a:rPr lang="es-AR" dirty="0"/>
              <a:t>Desarrollo de </a:t>
            </a:r>
            <a:r>
              <a:rPr lang="es-AR" dirty="0" err="1"/>
              <a:t>business</a:t>
            </a:r>
            <a:r>
              <a:rPr lang="es-AR" dirty="0"/>
              <a:t> plan – los consultores trabajaron con las personas, apoyándolos fijar todos los aspectos de su producto, su mercado, recursos, procesos, plano de financiación, </a:t>
            </a:r>
            <a:r>
              <a:rPr lang="es-AR" dirty="0" err="1"/>
              <a:t>etc</a:t>
            </a:r>
            <a:endParaRPr lang="es-AR" dirty="0"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r>
              <a:rPr lang="es-AR" dirty="0"/>
              <a:t>Apoyo </a:t>
            </a:r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endParaRPr lang="es-AR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AR" dirty="0"/>
          </a:p>
        </p:txBody>
      </p:sp>
      <p:sp>
        <p:nvSpPr>
          <p:cNvPr id="137" name="Google Shape;137;p2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376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0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4907698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rgbClr val="FF004E"/>
                </a:solidFill>
              </a:rPr>
              <a:t>Enfoque en la </a:t>
            </a:r>
            <a:r>
              <a:rPr lang="es-ES" dirty="0" err="1">
                <a:solidFill>
                  <a:srgbClr val="FF004E"/>
                </a:solidFill>
              </a:rPr>
              <a:t>consultoria</a:t>
            </a:r>
            <a:r>
              <a:rPr lang="es-ES" dirty="0">
                <a:solidFill>
                  <a:srgbClr val="FF004E"/>
                </a:solidFill>
              </a:rPr>
              <a:t> </a:t>
            </a:r>
          </a:p>
        </p:txBody>
      </p:sp>
      <p:sp>
        <p:nvSpPr>
          <p:cNvPr id="136" name="Google Shape;136;p20"/>
          <p:cNvSpPr txBox="1">
            <a:spLocks noGrp="1"/>
          </p:cNvSpPr>
          <p:nvPr>
            <p:ph type="body" idx="1"/>
          </p:nvPr>
        </p:nvSpPr>
        <p:spPr>
          <a:xfrm>
            <a:off x="844425" y="1398756"/>
            <a:ext cx="7636159" cy="314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r>
              <a:rPr lang="es-AR" dirty="0"/>
              <a:t>Diseño del perfil profesional del beneficio, su competencias, intereses, recursos y obstáculos </a:t>
            </a:r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r>
              <a:rPr lang="es-AR" dirty="0"/>
              <a:t>Colaboración con el beneficio para identificar su objetivos profesionales y aspiraciones </a:t>
            </a:r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r>
              <a:rPr lang="es-AR" dirty="0"/>
              <a:t>Objetivo: prevención de los parámetros que impiden la actividad empresarial </a:t>
            </a:r>
          </a:p>
          <a:p>
            <a:pPr lvl="1">
              <a:spcBef>
                <a:spcPts val="600"/>
              </a:spcBef>
              <a:buChar char="▪"/>
            </a:pPr>
            <a:r>
              <a:rPr lang="es-AR" dirty="0"/>
              <a:t>Falta de confidencia </a:t>
            </a:r>
          </a:p>
          <a:p>
            <a:pPr lvl="1">
              <a:spcBef>
                <a:spcPts val="600"/>
              </a:spcBef>
              <a:buChar char="▪"/>
            </a:pPr>
            <a:r>
              <a:rPr lang="es-AR" dirty="0"/>
              <a:t>Falta de conocimientos de gestión y planificación</a:t>
            </a:r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endParaRPr lang="es-AR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AR" dirty="0"/>
          </a:p>
        </p:txBody>
      </p:sp>
      <p:sp>
        <p:nvSpPr>
          <p:cNvPr id="137" name="Google Shape;137;p2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grpSp>
        <p:nvGrpSpPr>
          <p:cNvPr id="5" name="Google Shape;469;p42">
            <a:extLst>
              <a:ext uri="{FF2B5EF4-FFF2-40B4-BE49-F238E27FC236}">
                <a16:creationId xmlns:a16="http://schemas.microsoft.com/office/drawing/2014/main" id="{36B080DB-0B03-49F7-92DE-3EA6D564989E}"/>
              </a:ext>
            </a:extLst>
          </p:cNvPr>
          <p:cNvGrpSpPr/>
          <p:nvPr/>
        </p:nvGrpSpPr>
        <p:grpSpPr>
          <a:xfrm>
            <a:off x="7037294" y="338761"/>
            <a:ext cx="865392" cy="857400"/>
            <a:chOff x="5961125" y="1623900"/>
            <a:chExt cx="427450" cy="448175"/>
          </a:xfrm>
        </p:grpSpPr>
        <p:sp>
          <p:nvSpPr>
            <p:cNvPr id="6" name="Google Shape;470;p42">
              <a:extLst>
                <a:ext uri="{FF2B5EF4-FFF2-40B4-BE49-F238E27FC236}">
                  <a16:creationId xmlns:a16="http://schemas.microsoft.com/office/drawing/2014/main" id="{BE90D3D5-5704-4253-AD32-69954F5F14F7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71;p42">
              <a:extLst>
                <a:ext uri="{FF2B5EF4-FFF2-40B4-BE49-F238E27FC236}">
                  <a16:creationId xmlns:a16="http://schemas.microsoft.com/office/drawing/2014/main" id="{78B47554-2EA7-483F-B0E9-28119DEFC2EB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72;p42">
              <a:extLst>
                <a:ext uri="{FF2B5EF4-FFF2-40B4-BE49-F238E27FC236}">
                  <a16:creationId xmlns:a16="http://schemas.microsoft.com/office/drawing/2014/main" id="{34A60B9B-BB9F-454D-947A-9364A861207C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73;p42">
              <a:extLst>
                <a:ext uri="{FF2B5EF4-FFF2-40B4-BE49-F238E27FC236}">
                  <a16:creationId xmlns:a16="http://schemas.microsoft.com/office/drawing/2014/main" id="{1F21C612-6440-4A26-B206-90D52CF9671D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74;p42">
              <a:extLst>
                <a:ext uri="{FF2B5EF4-FFF2-40B4-BE49-F238E27FC236}">
                  <a16:creationId xmlns:a16="http://schemas.microsoft.com/office/drawing/2014/main" id="{C3465B10-4BB3-4472-B764-D92013FE9B99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75;p42">
              <a:extLst>
                <a:ext uri="{FF2B5EF4-FFF2-40B4-BE49-F238E27FC236}">
                  <a16:creationId xmlns:a16="http://schemas.microsoft.com/office/drawing/2014/main" id="{8771B969-C5E8-4B98-87DA-1794AC943F21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76;p42">
              <a:extLst>
                <a:ext uri="{FF2B5EF4-FFF2-40B4-BE49-F238E27FC236}">
                  <a16:creationId xmlns:a16="http://schemas.microsoft.com/office/drawing/2014/main" id="{A58B45DE-7DDE-47E0-B394-333F8B707F10}"/>
                </a:ext>
              </a:extLst>
            </p:cNvPr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rgbClr val="FF00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100043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0"/>
          <p:cNvSpPr txBox="1">
            <a:spLocks noGrp="1"/>
          </p:cNvSpPr>
          <p:nvPr>
            <p:ph type="title"/>
          </p:nvPr>
        </p:nvSpPr>
        <p:spPr>
          <a:xfrm>
            <a:off x="844425" y="422500"/>
            <a:ext cx="4907698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chemeClr val="tx1"/>
                </a:solidFill>
              </a:rPr>
              <a:t>Pasos de la </a:t>
            </a:r>
            <a:r>
              <a:rPr lang="es-ES" dirty="0" err="1">
                <a:solidFill>
                  <a:schemeClr val="tx1"/>
                </a:solidFill>
              </a:rPr>
              <a:t>consultoria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36" name="Google Shape;136;p20"/>
          <p:cNvSpPr txBox="1">
            <a:spLocks noGrp="1"/>
          </p:cNvSpPr>
          <p:nvPr>
            <p:ph type="body" idx="1"/>
          </p:nvPr>
        </p:nvSpPr>
        <p:spPr>
          <a:xfrm>
            <a:off x="844425" y="1398756"/>
            <a:ext cx="7636159" cy="314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r>
              <a:rPr lang="es-AR" dirty="0"/>
              <a:t>Sesiones del consultoría</a:t>
            </a:r>
          </a:p>
          <a:p>
            <a:pPr lvl="1">
              <a:spcBef>
                <a:spcPts val="600"/>
              </a:spcBef>
              <a:buChar char="▪"/>
            </a:pPr>
            <a:r>
              <a:rPr lang="es-AR" dirty="0"/>
              <a:t>Individuales</a:t>
            </a:r>
          </a:p>
          <a:p>
            <a:pPr lvl="1">
              <a:spcBef>
                <a:spcPts val="600"/>
              </a:spcBef>
              <a:buChar char="▪"/>
            </a:pPr>
            <a:r>
              <a:rPr lang="es-AR" dirty="0"/>
              <a:t>En equipos</a:t>
            </a:r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r>
              <a:rPr lang="es-AR" dirty="0"/>
              <a:t>Desarrollo de </a:t>
            </a:r>
            <a:r>
              <a:rPr lang="es-AR" dirty="0" err="1"/>
              <a:t>business</a:t>
            </a:r>
            <a:r>
              <a:rPr lang="es-AR" dirty="0"/>
              <a:t> plan</a:t>
            </a:r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r>
              <a:rPr lang="es-AR" dirty="0"/>
              <a:t>Apoyo en la buscada de fondos – propuestas de financiación </a:t>
            </a:r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endParaRPr lang="es-AR" dirty="0"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endParaRPr lang="es-AR" dirty="0"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endParaRPr lang="es-AR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AR" dirty="0"/>
          </a:p>
        </p:txBody>
      </p:sp>
      <p:sp>
        <p:nvSpPr>
          <p:cNvPr id="137" name="Google Shape;137;p2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43050989"/>
      </p:ext>
    </p:extLst>
  </p:cSld>
  <p:clrMapOvr>
    <a:masterClrMapping/>
  </p:clrMapOvr>
</p:sld>
</file>

<file path=ppt/theme/theme1.xml><?xml version="1.0" encoding="utf-8"?>
<a:theme xmlns:a="http://schemas.openxmlformats.org/drawingml/2006/main" name="Fidele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438</Words>
  <Application>Microsoft Office PowerPoint</Application>
  <PresentationFormat>Presentación en pantalla (16:9)</PresentationFormat>
  <Paragraphs>60</Paragraphs>
  <Slides>12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5" baseType="lpstr">
      <vt:lpstr>Arial</vt:lpstr>
      <vt:lpstr>Titillium Web</vt:lpstr>
      <vt:lpstr>Fidele template</vt:lpstr>
      <vt:lpstr>PERSPECTIVE</vt:lpstr>
      <vt:lpstr>Hola!</vt:lpstr>
      <vt:lpstr>1. El Proyecto “Perspective”</vt:lpstr>
      <vt:lpstr>Información básica</vt:lpstr>
      <vt:lpstr>A quien  se dirigió </vt:lpstr>
      <vt:lpstr>La intervención-  preparación  </vt:lpstr>
      <vt:lpstr>La intervención – implementación  </vt:lpstr>
      <vt:lpstr>Enfoque en la consultoria </vt:lpstr>
      <vt:lpstr>Pasos de la consultoria</vt:lpstr>
      <vt:lpstr>“ Estaremos a su lado para que ustedes dessarrollan sus propias empresas sociales </vt:lpstr>
      <vt:lpstr>70 personas</vt:lpstr>
      <vt:lpstr>Muchas Gracias!!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PERSPECTIVE</dc:title>
  <cp:lastModifiedBy>Eva Ortuñez</cp:lastModifiedBy>
  <cp:revision>8</cp:revision>
  <dcterms:modified xsi:type="dcterms:W3CDTF">2018-12-13T18:22:31Z</dcterms:modified>
</cp:coreProperties>
</file>